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
      <p:font typeface="Nuni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regular.fntdata"/><Relationship Id="rId50" Type="http://schemas.openxmlformats.org/officeDocument/2006/relationships/font" Target="fonts/Roboto-boldItalic.fntdata"/><Relationship Id="rId53" Type="http://schemas.openxmlformats.org/officeDocument/2006/relationships/font" Target="fonts/Nunito-italic.fntdata"/><Relationship Id="rId52" Type="http://schemas.openxmlformats.org/officeDocument/2006/relationships/font" Target="fonts/Nuni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Nuni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11119a904_4_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2711119a904_4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11119a904_4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711119a904_4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11119a904_4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2711119a904_4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11119a904_4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711119a904_4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711119a904_4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711119a904_4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711119a904_4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711119a904_4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11119a904_4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711119a904_4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11119a904_4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711119a904_4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c856f217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dc856f2179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7141bed3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7141bed3d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141bed3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7141bed3d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11119a904_4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711119a904_4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141bed3d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7141bed3d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1484720f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71484720f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141bed3d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141bed3d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DDD0B9"/>
                </a:solidFill>
                <a:highlight>
                  <a:srgbClr val="191A19"/>
                </a:highlight>
              </a:rPr>
              <a:t>Each point on the graph represents a gene. </a:t>
            </a:r>
            <a:r>
              <a:rPr lang="en" sz="1200">
                <a:solidFill>
                  <a:srgbClr val="D3C5AE"/>
                </a:solidFill>
                <a:highlight>
                  <a:srgbClr val="191A19"/>
                </a:highlight>
              </a:rPr>
              <a:t> the most </a:t>
            </a:r>
            <a:r>
              <a:rPr b="1" lang="en" sz="1200">
                <a:solidFill>
                  <a:srgbClr val="D3C5AE"/>
                </a:solidFill>
                <a:highlight>
                  <a:srgbClr val="191A19"/>
                </a:highlight>
              </a:rPr>
              <a:t>upregulated genes</a:t>
            </a:r>
            <a:r>
              <a:rPr lang="en" sz="1200">
                <a:solidFill>
                  <a:srgbClr val="D3C5AE"/>
                </a:solidFill>
                <a:highlight>
                  <a:srgbClr val="191A19"/>
                </a:highlight>
              </a:rPr>
              <a:t> will be towards the right, they have a</a:t>
            </a:r>
            <a:r>
              <a:rPr b="1" lang="en" sz="1200">
                <a:solidFill>
                  <a:srgbClr val="D3C5AE"/>
                </a:solidFill>
                <a:highlight>
                  <a:srgbClr val="191A19"/>
                </a:highlight>
              </a:rPr>
              <a:t> positive fold change.</a:t>
            </a:r>
            <a:endParaRPr b="1" sz="1200">
              <a:solidFill>
                <a:srgbClr val="D3C5AE"/>
              </a:solidFill>
              <a:highlight>
                <a:srgbClr val="191A19"/>
              </a:highlight>
            </a:endParaRPr>
          </a:p>
          <a:p>
            <a:pPr indent="0" lvl="0" marL="0" rtl="0" algn="l">
              <a:spcBef>
                <a:spcPts val="0"/>
              </a:spcBef>
              <a:spcAft>
                <a:spcPts val="0"/>
              </a:spcAft>
              <a:buNone/>
            </a:pPr>
            <a:r>
              <a:rPr lang="en" sz="1200">
                <a:solidFill>
                  <a:srgbClr val="D3C5AE"/>
                </a:solidFill>
                <a:highlight>
                  <a:srgbClr val="191A19"/>
                </a:highlight>
              </a:rPr>
              <a:t>the most </a:t>
            </a:r>
            <a:r>
              <a:rPr b="1" lang="en" sz="1200">
                <a:solidFill>
                  <a:srgbClr val="D3C5AE"/>
                </a:solidFill>
                <a:highlight>
                  <a:srgbClr val="191A19"/>
                </a:highlight>
              </a:rPr>
              <a:t>downregulated genes</a:t>
            </a:r>
            <a:r>
              <a:rPr lang="en" sz="1200">
                <a:solidFill>
                  <a:srgbClr val="D3C5AE"/>
                </a:solidFill>
                <a:highlight>
                  <a:srgbClr val="191A19"/>
                </a:highlight>
              </a:rPr>
              <a:t> are towards the left, they have a</a:t>
            </a:r>
            <a:r>
              <a:rPr b="1" lang="en" sz="1200">
                <a:solidFill>
                  <a:srgbClr val="D3C5AE"/>
                </a:solidFill>
                <a:highlight>
                  <a:srgbClr val="191A19"/>
                </a:highlight>
              </a:rPr>
              <a:t> negative fold change.</a:t>
            </a:r>
            <a:endParaRPr b="1" sz="1200">
              <a:solidFill>
                <a:srgbClr val="D3C5AE"/>
              </a:solidFill>
              <a:highlight>
                <a:srgbClr val="191A19"/>
              </a:highlight>
            </a:endParaRPr>
          </a:p>
          <a:p>
            <a:pPr indent="0" lvl="0" marL="0" rtl="0" algn="l">
              <a:lnSpc>
                <a:spcPct val="115000"/>
              </a:lnSpc>
              <a:spcBef>
                <a:spcPts val="0"/>
              </a:spcBef>
              <a:spcAft>
                <a:spcPts val="0"/>
              </a:spcAft>
              <a:buNone/>
            </a:pPr>
            <a:r>
              <a:rPr lang="en" sz="1400">
                <a:solidFill>
                  <a:srgbClr val="D3C5AE"/>
                </a:solidFill>
                <a:highlight>
                  <a:srgbClr val="191A19"/>
                </a:highlight>
              </a:rPr>
              <a:t>The </a:t>
            </a:r>
            <a:r>
              <a:rPr b="1" lang="en" sz="1350">
                <a:solidFill>
                  <a:srgbClr val="D3C5AE"/>
                </a:solidFill>
                <a:highlight>
                  <a:srgbClr val="191A19"/>
                </a:highlight>
              </a:rPr>
              <a:t>y axis</a:t>
            </a:r>
            <a:r>
              <a:rPr lang="en" sz="1400">
                <a:solidFill>
                  <a:srgbClr val="D3C5AE"/>
                </a:solidFill>
                <a:highlight>
                  <a:srgbClr val="191A19"/>
                </a:highlight>
              </a:rPr>
              <a:t> shows how </a:t>
            </a:r>
            <a:r>
              <a:rPr b="1" lang="en" sz="1350">
                <a:solidFill>
                  <a:srgbClr val="D3C5AE"/>
                </a:solidFill>
                <a:highlight>
                  <a:srgbClr val="191A19"/>
                </a:highlight>
              </a:rPr>
              <a:t>statistically significant</a:t>
            </a:r>
            <a:r>
              <a:rPr lang="en" sz="1400">
                <a:solidFill>
                  <a:srgbClr val="D3C5AE"/>
                </a:solidFill>
                <a:highlight>
                  <a:srgbClr val="191A19"/>
                </a:highlight>
              </a:rPr>
              <a:t> the gene expression differences are: more statistically significant genes will be towards the top (lower p-values).</a:t>
            </a:r>
            <a:endParaRPr sz="1400">
              <a:solidFill>
                <a:srgbClr val="D3C5AE"/>
              </a:solidFill>
              <a:highlight>
                <a:srgbClr val="191A19"/>
              </a:highlight>
            </a:endParaRPr>
          </a:p>
          <a:p>
            <a:pPr indent="0" lvl="0" marL="0" rtl="0" algn="l">
              <a:lnSpc>
                <a:spcPct val="115000"/>
              </a:lnSpc>
              <a:spcBef>
                <a:spcPts val="0"/>
              </a:spcBef>
              <a:spcAft>
                <a:spcPts val="0"/>
              </a:spcAft>
              <a:buNone/>
            </a:pPr>
            <a:r>
              <a:rPr lang="en" sz="1400">
                <a:solidFill>
                  <a:srgbClr val="D3C5AE"/>
                </a:solidFill>
                <a:highlight>
                  <a:srgbClr val="191A19"/>
                </a:highlight>
              </a:rPr>
              <a:t>Fold change threshold,we set as 1 and </a:t>
            </a:r>
            <a:r>
              <a:rPr lang="en" sz="1050">
                <a:solidFill>
                  <a:schemeClr val="dk1"/>
                </a:solidFill>
                <a:highlight>
                  <a:srgbClr val="F7F7F7"/>
                </a:highlight>
                <a:latin typeface="Courier New"/>
                <a:ea typeface="Courier New"/>
                <a:cs typeface="Courier New"/>
                <a:sym typeface="Courier New"/>
              </a:rPr>
              <a:t>p_value_threshold as 0.05</a:t>
            </a:r>
            <a:endParaRPr sz="1050">
              <a:solidFill>
                <a:schemeClr val="dk1"/>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chemeClr val="dk1"/>
                </a:solidFill>
                <a:highlight>
                  <a:srgbClr val="F7F7F7"/>
                </a:highlight>
                <a:latin typeface="Courier New"/>
                <a:ea typeface="Courier New"/>
                <a:cs typeface="Courier New"/>
                <a:sym typeface="Courier New"/>
              </a:rPr>
              <a:t>This graph is </a:t>
            </a:r>
            <a:r>
              <a:rPr lang="en" sz="1050">
                <a:solidFill>
                  <a:schemeClr val="dk1"/>
                </a:solidFill>
                <a:highlight>
                  <a:srgbClr val="F7F7F7"/>
                </a:highlight>
                <a:latin typeface="Courier New"/>
                <a:ea typeface="Courier New"/>
                <a:cs typeface="Courier New"/>
                <a:sym typeface="Courier New"/>
              </a:rPr>
              <a:t>divide</a:t>
            </a:r>
            <a:r>
              <a:rPr lang="en" sz="1050">
                <a:solidFill>
                  <a:schemeClr val="dk1"/>
                </a:solidFill>
                <a:highlight>
                  <a:srgbClr val="F7F7F7"/>
                </a:highlight>
                <a:latin typeface="Courier New"/>
                <a:ea typeface="Courier New"/>
                <a:cs typeface="Courier New"/>
                <a:sym typeface="Courier New"/>
              </a:rPr>
              <a:t>d into 4 parts-</a:t>
            </a:r>
            <a:endParaRPr sz="1050">
              <a:solidFill>
                <a:schemeClr val="dk1"/>
              </a:solidFill>
              <a:highlight>
                <a:srgbClr val="F7F7F7"/>
              </a:highlight>
              <a:latin typeface="Courier New"/>
              <a:ea typeface="Courier New"/>
              <a:cs typeface="Courier New"/>
              <a:sym typeface="Courier New"/>
            </a:endParaRPr>
          </a:p>
          <a:p>
            <a:pPr indent="-295275" lvl="0" marL="457200" rtl="0" algn="l">
              <a:lnSpc>
                <a:spcPct val="115000"/>
              </a:lnSpc>
              <a:spcBef>
                <a:spcPts val="0"/>
              </a:spcBef>
              <a:spcAft>
                <a:spcPts val="0"/>
              </a:spcAft>
              <a:buSzPts val="1050"/>
              <a:buFont typeface="Courier New"/>
              <a:buAutoNum type="arabicPeriod"/>
            </a:pPr>
            <a:r>
              <a:rPr lang="en" sz="1050">
                <a:solidFill>
                  <a:schemeClr val="dk1"/>
                </a:solidFill>
                <a:highlight>
                  <a:srgbClr val="F7F7F7"/>
                </a:highlight>
                <a:latin typeface="Courier New"/>
                <a:ea typeface="Courier New"/>
                <a:cs typeface="Courier New"/>
                <a:sym typeface="Courier New"/>
              </a:rPr>
              <a:t>t</a:t>
            </a:r>
            <a:r>
              <a:rPr lang="en" sz="1050">
                <a:solidFill>
                  <a:schemeClr val="dk1"/>
                </a:solidFill>
                <a:highlight>
                  <a:srgbClr val="F7F7F7"/>
                </a:highlight>
                <a:latin typeface="Courier New"/>
                <a:ea typeface="Courier New"/>
                <a:cs typeface="Courier New"/>
                <a:sym typeface="Courier New"/>
              </a:rPr>
              <a:t>he top right </a:t>
            </a:r>
            <a:r>
              <a:rPr lang="en" sz="1050">
                <a:solidFill>
                  <a:srgbClr val="008000"/>
                </a:solidFill>
                <a:highlight>
                  <a:srgbClr val="F7F7F7"/>
                </a:highlight>
                <a:latin typeface="Courier New"/>
                <a:ea typeface="Courier New"/>
                <a:cs typeface="Courier New"/>
                <a:sym typeface="Courier New"/>
              </a:rPr>
              <a:t>genes with significant upregulatio</a:t>
            </a:r>
            <a:r>
              <a:rPr lang="en" sz="1050">
                <a:solidFill>
                  <a:srgbClr val="008000"/>
                </a:solidFill>
                <a:highlight>
                  <a:srgbClr val="F7F7F7"/>
                </a:highlight>
                <a:latin typeface="Courier New"/>
                <a:ea typeface="Courier New"/>
                <a:cs typeface="Courier New"/>
                <a:sym typeface="Courier New"/>
              </a:rPr>
              <a:t>n</a:t>
            </a:r>
            <a:endParaRPr sz="1050">
              <a:solidFill>
                <a:srgbClr val="008000"/>
              </a:solidFill>
              <a:highlight>
                <a:srgbClr val="F7F7F7"/>
              </a:highlight>
              <a:latin typeface="Courier New"/>
              <a:ea typeface="Courier New"/>
              <a:cs typeface="Courier New"/>
              <a:sym typeface="Courier New"/>
            </a:endParaRPr>
          </a:p>
          <a:p>
            <a:pPr indent="-295275" lvl="0" marL="457200" rtl="0" algn="l">
              <a:lnSpc>
                <a:spcPct val="115000"/>
              </a:lnSpc>
              <a:spcBef>
                <a:spcPts val="0"/>
              </a:spcBef>
              <a:spcAft>
                <a:spcPts val="0"/>
              </a:spcAft>
              <a:buClr>
                <a:srgbClr val="008000"/>
              </a:buClr>
              <a:buSzPts val="1050"/>
              <a:buFont typeface="Courier New"/>
              <a:buAutoNum type="arabicPeriod"/>
            </a:pPr>
            <a:r>
              <a:rPr lang="en" sz="1050">
                <a:solidFill>
                  <a:srgbClr val="008000"/>
                </a:solidFill>
                <a:highlight>
                  <a:srgbClr val="F7F7F7"/>
                </a:highlight>
                <a:latin typeface="Courier New"/>
                <a:ea typeface="Courier New"/>
                <a:cs typeface="Courier New"/>
                <a:sym typeface="Courier New"/>
              </a:rPr>
              <a:t>Top left genes with significant downregulation</a:t>
            </a:r>
            <a:endParaRPr sz="1050">
              <a:solidFill>
                <a:srgbClr val="008000"/>
              </a:solidFill>
              <a:highlight>
                <a:srgbClr val="F7F7F7"/>
              </a:highlight>
              <a:latin typeface="Courier New"/>
              <a:ea typeface="Courier New"/>
              <a:cs typeface="Courier New"/>
              <a:sym typeface="Courier New"/>
            </a:endParaRPr>
          </a:p>
          <a:p>
            <a:pPr indent="-295275" lvl="0" marL="457200" rtl="0" algn="l">
              <a:lnSpc>
                <a:spcPct val="115000"/>
              </a:lnSpc>
              <a:spcBef>
                <a:spcPts val="0"/>
              </a:spcBef>
              <a:spcAft>
                <a:spcPts val="0"/>
              </a:spcAft>
              <a:buClr>
                <a:srgbClr val="008000"/>
              </a:buClr>
              <a:buSzPts val="1050"/>
              <a:buFont typeface="Courier New"/>
              <a:buAutoNum type="arabicPeriod"/>
            </a:pPr>
            <a:r>
              <a:rPr lang="en" sz="1050">
                <a:solidFill>
                  <a:srgbClr val="008000"/>
                </a:solidFill>
                <a:highlight>
                  <a:srgbClr val="F7F7F7"/>
                </a:highlight>
                <a:latin typeface="Courier New"/>
                <a:ea typeface="Courier New"/>
                <a:cs typeface="Courier New"/>
                <a:sym typeface="Courier New"/>
              </a:rPr>
              <a:t>Bottom right genes with upregulation but not significant</a:t>
            </a:r>
            <a:endParaRPr sz="1050">
              <a:solidFill>
                <a:srgbClr val="008000"/>
              </a:solidFill>
              <a:highlight>
                <a:srgbClr val="F7F7F7"/>
              </a:highlight>
              <a:latin typeface="Courier New"/>
              <a:ea typeface="Courier New"/>
              <a:cs typeface="Courier New"/>
              <a:sym typeface="Courier New"/>
            </a:endParaRPr>
          </a:p>
          <a:p>
            <a:pPr indent="-295275" lvl="0" marL="457200" rtl="0" algn="l">
              <a:lnSpc>
                <a:spcPct val="115000"/>
              </a:lnSpc>
              <a:spcBef>
                <a:spcPts val="0"/>
              </a:spcBef>
              <a:spcAft>
                <a:spcPts val="0"/>
              </a:spcAft>
              <a:buClr>
                <a:srgbClr val="008000"/>
              </a:buClr>
              <a:buSzPts val="1050"/>
              <a:buFont typeface="Courier New"/>
              <a:buAutoNum type="arabicPeriod"/>
            </a:pPr>
            <a:r>
              <a:rPr lang="en" sz="1050">
                <a:solidFill>
                  <a:srgbClr val="008000"/>
                </a:solidFill>
                <a:highlight>
                  <a:srgbClr val="F7F7F7"/>
                </a:highlight>
                <a:latin typeface="Courier New"/>
                <a:ea typeface="Courier New"/>
                <a:cs typeface="Courier New"/>
                <a:sym typeface="Courier New"/>
              </a:rPr>
              <a:t>Bottom left genes with downregulation but not significant</a:t>
            </a:r>
            <a:endParaRPr sz="1050">
              <a:solidFill>
                <a:srgbClr val="008000"/>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rgbClr val="008000"/>
              </a:solidFill>
              <a:highlight>
                <a:srgbClr val="F7F7F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400">
                <a:solidFill>
                  <a:srgbClr val="D3C5AE"/>
                </a:solidFill>
                <a:highlight>
                  <a:srgbClr val="191A19"/>
                </a:highlight>
              </a:rPr>
              <a:t>Fold change is the ratio of </a:t>
            </a:r>
            <a:r>
              <a:rPr lang="en" sz="1200">
                <a:solidFill>
                  <a:srgbClr val="D3C5AE"/>
                </a:solidFill>
                <a:highlight>
                  <a:srgbClr val="191A19"/>
                </a:highlight>
              </a:rPr>
              <a:t>the gene expression of the two groups.</a:t>
            </a:r>
            <a:endParaRPr sz="1050">
              <a:solidFill>
                <a:schemeClr val="dk1"/>
              </a:solidFill>
              <a:highlight>
                <a:srgbClr val="F7F7F7"/>
              </a:highlight>
              <a:latin typeface="Courier New"/>
              <a:ea typeface="Courier New"/>
              <a:cs typeface="Courier New"/>
              <a:sym typeface="Courier Ne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141bed3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141bed3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Rows represent genes.</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Columns represent samples that we hv collected</a:t>
            </a:r>
            <a:r>
              <a:rPr lang="en" sz="1200">
                <a:solidFill>
                  <a:srgbClr val="FFFFFF"/>
                </a:solidFill>
                <a:highlight>
                  <a:srgbClr val="1C1F20"/>
                </a:highlight>
                <a:latin typeface="Roboto"/>
                <a:ea typeface="Roboto"/>
                <a:cs typeface="Roboto"/>
                <a:sym typeface="Roboto"/>
              </a:rPr>
              <a:t>.</a:t>
            </a:r>
            <a:endParaRPr sz="1200">
              <a:solidFill>
                <a:srgbClr val="FFFFFF"/>
              </a:solidFill>
              <a:highlight>
                <a:srgbClr val="1C1F20"/>
              </a:highlight>
              <a:latin typeface="Roboto"/>
              <a:ea typeface="Roboto"/>
              <a:cs typeface="Roboto"/>
              <a:sym typeface="Roboto"/>
            </a:endParaRPr>
          </a:p>
          <a:p>
            <a:pPr indent="0" lvl="0" marL="0" rtl="0" algn="l">
              <a:spcBef>
                <a:spcPts val="1500"/>
              </a:spcBef>
              <a:spcAft>
                <a:spcPts val="0"/>
              </a:spcAft>
              <a:buNone/>
            </a:pPr>
            <a:r>
              <a:rPr lang="en" sz="1200">
                <a:solidFill>
                  <a:srgbClr val="FFFFFF"/>
                </a:solidFill>
                <a:highlight>
                  <a:srgbClr val="1C1F20"/>
                </a:highlight>
                <a:latin typeface="Roboto"/>
                <a:ea typeface="Roboto"/>
                <a:cs typeface="Roboto"/>
                <a:sym typeface="Roboto"/>
              </a:rPr>
              <a:t>color gradient is used to represent different levels of expression. </a:t>
            </a:r>
            <a:r>
              <a:rPr lang="en" sz="1200">
                <a:solidFill>
                  <a:srgbClr val="FFFFFF"/>
                </a:solidFill>
                <a:highlight>
                  <a:srgbClr val="1C1F20"/>
                </a:highlight>
                <a:latin typeface="Roboto"/>
                <a:ea typeface="Roboto"/>
                <a:cs typeface="Roboto"/>
                <a:sym typeface="Roboto"/>
              </a:rPr>
              <a:t>h</a:t>
            </a:r>
            <a:r>
              <a:rPr lang="en" sz="1200">
                <a:solidFill>
                  <a:srgbClr val="FFFFFF"/>
                </a:solidFill>
                <a:highlight>
                  <a:srgbClr val="1C1F20"/>
                </a:highlight>
                <a:latin typeface="Roboto"/>
                <a:ea typeface="Roboto"/>
                <a:cs typeface="Roboto"/>
                <a:sym typeface="Roboto"/>
              </a:rPr>
              <a:t>ere, red indicates high expression, blue indic</a:t>
            </a:r>
            <a:r>
              <a:rPr lang="en" sz="1200">
                <a:solidFill>
                  <a:srgbClr val="FFFFFF"/>
                </a:solidFill>
                <a:highlight>
                  <a:srgbClr val="1C1F20"/>
                </a:highlight>
                <a:latin typeface="Roboto"/>
                <a:ea typeface="Roboto"/>
                <a:cs typeface="Roboto"/>
                <a:sym typeface="Roboto"/>
              </a:rPr>
              <a:t>at</a:t>
            </a:r>
            <a:r>
              <a:rPr lang="en" sz="1200">
                <a:solidFill>
                  <a:srgbClr val="FFFFFF"/>
                </a:solidFill>
                <a:highlight>
                  <a:srgbClr val="1C1F20"/>
                </a:highlight>
                <a:latin typeface="Roboto"/>
                <a:ea typeface="Roboto"/>
                <a:cs typeface="Roboto"/>
                <a:sym typeface="Roboto"/>
              </a:rPr>
              <a:t>es low expression, and shades in between represent intermediate expression levels.</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150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Both rows (genes) and columns (samples) can be clustered to group similar expression patterns together.</a:t>
            </a:r>
            <a:endParaRPr sz="1200">
              <a:solidFill>
                <a:srgbClr val="FFFFFF"/>
              </a:solidFill>
              <a:highlight>
                <a:srgbClr val="1C1F20"/>
              </a:highlight>
              <a:latin typeface="Roboto"/>
              <a:ea typeface="Roboto"/>
              <a:cs typeface="Roboto"/>
              <a:sym typeface="Roboto"/>
            </a:endParaRPr>
          </a:p>
          <a:p>
            <a:pPr indent="0" lvl="0" marL="457200" rtl="0" algn="l">
              <a:lnSpc>
                <a:spcPct val="115000"/>
              </a:lnSpc>
              <a:spcBef>
                <a:spcPts val="1500"/>
              </a:spcBef>
              <a:spcAft>
                <a:spcPts val="0"/>
              </a:spcAft>
              <a:buNone/>
            </a:pPr>
            <a:r>
              <a:t/>
            </a:r>
            <a:endParaRPr sz="1200">
              <a:solidFill>
                <a:srgbClr val="FFFFFF"/>
              </a:solidFill>
              <a:highlight>
                <a:srgbClr val="1C1F20"/>
              </a:highlight>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FFFFFF"/>
              </a:solidFill>
              <a:highlight>
                <a:srgbClr val="1C1F20"/>
              </a:highlight>
              <a:latin typeface="Roboto"/>
              <a:ea typeface="Roboto"/>
              <a:cs typeface="Roboto"/>
              <a:sym typeface="Roboto"/>
            </a:endParaRPr>
          </a:p>
          <a:p>
            <a:pPr indent="0" lvl="0" marL="457200" rtl="0" algn="l">
              <a:lnSpc>
                <a:spcPct val="115000"/>
              </a:lnSpc>
              <a:spcBef>
                <a:spcPts val="1500"/>
              </a:spcBef>
              <a:spcAft>
                <a:spcPts val="1500"/>
              </a:spcAft>
              <a:buNone/>
            </a:pPr>
            <a:r>
              <a:rPr lang="en" sz="1200">
                <a:solidFill>
                  <a:srgbClr val="FFFFFF"/>
                </a:solidFill>
                <a:highlight>
                  <a:srgbClr val="1C1F20"/>
                </a:highlight>
                <a:latin typeface="Roboto"/>
                <a:ea typeface="Roboto"/>
                <a:cs typeface="Roboto"/>
                <a:sym typeface="Roboto"/>
              </a:rPr>
              <a:t>Normal sample-healthy ppl-who dont hv cancer</a:t>
            </a:r>
            <a:endParaRPr sz="1200">
              <a:solidFill>
                <a:srgbClr val="FFFFFF"/>
              </a:solidFill>
              <a:highlight>
                <a:srgbClr val="1C1F20"/>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11119a904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711119a904_2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141bed3d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7141bed3d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7141bed3d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7141bed3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7141bed3d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7141bed3d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141bed3d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141bed3d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7141bed3d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7141bed3d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11119a904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711119a904_4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141bed3d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7141bed3d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dc856f217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dc856f2179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71484720f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71484720f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1484720f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71484720f3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71484720f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71484720f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After applying pca, this is the volcano plot that is obtained.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200">
                <a:solidFill>
                  <a:srgbClr val="FFFFFF"/>
                </a:solidFill>
                <a:highlight>
                  <a:srgbClr val="1C1F20"/>
                </a:highlight>
                <a:latin typeface="Roboto"/>
                <a:ea typeface="Roboto"/>
                <a:cs typeface="Roboto"/>
                <a:sym typeface="Roboto"/>
              </a:rPr>
              <a:t>In </a:t>
            </a:r>
            <a:r>
              <a:rPr lang="en" sz="1200">
                <a:solidFill>
                  <a:srgbClr val="FFFFFF"/>
                </a:solidFill>
                <a:highlight>
                  <a:srgbClr val="1C1F20"/>
                </a:highlight>
                <a:latin typeface="Roboto"/>
                <a:ea typeface="Roboto"/>
                <a:cs typeface="Roboto"/>
                <a:sym typeface="Roboto"/>
              </a:rPr>
              <a:t>brief, </a:t>
            </a:r>
            <a:endParaRPr sz="1200">
              <a:solidFill>
                <a:srgbClr val="FFFFFF"/>
              </a:solidFill>
              <a:highlight>
                <a:srgbClr val="1C1F20"/>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highlight>
                  <a:srgbClr val="1C1F20"/>
                </a:highlight>
                <a:latin typeface="Roboto"/>
                <a:ea typeface="Roboto"/>
                <a:cs typeface="Roboto"/>
                <a:sym typeface="Roboto"/>
              </a:rPr>
              <a:t>Before Feature Reduction:</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210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All the genes are plotted.</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The plot is cluttered and may include many non-significant points.</a:t>
            </a:r>
            <a:endParaRPr sz="1200">
              <a:solidFill>
                <a:srgbClr val="FFFFFF"/>
              </a:solidFill>
              <a:highlight>
                <a:srgbClr val="1C1F20"/>
              </a:highlight>
              <a:latin typeface="Roboto"/>
              <a:ea typeface="Roboto"/>
              <a:cs typeface="Roboto"/>
              <a:sym typeface="Roboto"/>
            </a:endParaRPr>
          </a:p>
          <a:p>
            <a:pPr indent="0" lvl="0" marL="0" rtl="0" algn="l">
              <a:lnSpc>
                <a:spcPct val="115000"/>
              </a:lnSpc>
              <a:spcBef>
                <a:spcPts val="2100"/>
              </a:spcBef>
              <a:spcAft>
                <a:spcPts val="0"/>
              </a:spcAft>
              <a:buClr>
                <a:schemeClr val="dk1"/>
              </a:buClr>
              <a:buSzPts val="1100"/>
              <a:buFont typeface="Arial"/>
              <a:buNone/>
            </a:pPr>
            <a:r>
              <a:rPr lang="en" sz="1200">
                <a:solidFill>
                  <a:srgbClr val="FFFFFF"/>
                </a:solidFill>
                <a:highlight>
                  <a:srgbClr val="1C1F20"/>
                </a:highlight>
                <a:latin typeface="Roboto"/>
                <a:ea typeface="Roboto"/>
                <a:cs typeface="Roboto"/>
                <a:sym typeface="Roboto"/>
              </a:rPr>
              <a:t>After Feature Reduction:</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210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Only significant genes with meaningful fold changes are plotted.</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The plot is clearer and more focused, highlighting the most important genes.</a:t>
            </a:r>
            <a:endParaRPr sz="1200">
              <a:solidFill>
                <a:srgbClr val="FFFFFF"/>
              </a:solidFill>
              <a:highlight>
                <a:srgbClr val="1C1F20"/>
              </a:highlight>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71484720f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71484720f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highlight>
                  <a:srgbClr val="1C1F20"/>
                </a:highlight>
                <a:latin typeface="Roboto"/>
                <a:ea typeface="Roboto"/>
                <a:cs typeface="Roboto"/>
                <a:sym typeface="Roboto"/>
              </a:rPr>
              <a:t>Before Feature Reduction:</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210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Displays all genes.</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The heatmap may be cluttered with noise, making it hard to discern patterns.</a:t>
            </a:r>
            <a:endParaRPr sz="1200">
              <a:solidFill>
                <a:srgbClr val="FFFFFF"/>
              </a:solidFill>
              <a:highlight>
                <a:srgbClr val="1C1F20"/>
              </a:highlight>
              <a:latin typeface="Roboto"/>
              <a:ea typeface="Roboto"/>
              <a:cs typeface="Roboto"/>
              <a:sym typeface="Roboto"/>
            </a:endParaRPr>
          </a:p>
          <a:p>
            <a:pPr indent="0" lvl="0" marL="0" rtl="0" algn="l">
              <a:lnSpc>
                <a:spcPct val="115000"/>
              </a:lnSpc>
              <a:spcBef>
                <a:spcPts val="2100"/>
              </a:spcBef>
              <a:spcAft>
                <a:spcPts val="0"/>
              </a:spcAft>
              <a:buClr>
                <a:schemeClr val="dk1"/>
              </a:buClr>
              <a:buSzPts val="1100"/>
              <a:buFont typeface="Arial"/>
              <a:buNone/>
            </a:pPr>
            <a:r>
              <a:rPr lang="en" sz="1200">
                <a:solidFill>
                  <a:srgbClr val="FFFFFF"/>
                </a:solidFill>
                <a:highlight>
                  <a:srgbClr val="1C1F20"/>
                </a:highlight>
                <a:latin typeface="Roboto"/>
                <a:ea typeface="Roboto"/>
                <a:cs typeface="Roboto"/>
                <a:sym typeface="Roboto"/>
              </a:rPr>
              <a:t>After Feature Reduction:</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210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Displays only differentially expressed genes (DEGs).</a:t>
            </a:r>
            <a:endParaRPr sz="1200">
              <a:solidFill>
                <a:srgbClr val="FFFFFF"/>
              </a:solidFill>
              <a:highlight>
                <a:srgbClr val="1C1F20"/>
              </a:highlight>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lang="en" sz="1200">
                <a:solidFill>
                  <a:srgbClr val="FFFFFF"/>
                </a:solidFill>
                <a:highlight>
                  <a:srgbClr val="1C1F20"/>
                </a:highlight>
                <a:latin typeface="Roboto"/>
                <a:ea typeface="Roboto"/>
                <a:cs typeface="Roboto"/>
                <a:sym typeface="Roboto"/>
              </a:rPr>
              <a:t>The heatmap is clearer, highlighting important patterns and changes in gene expression between conditions or samples.</a:t>
            </a:r>
            <a:endParaRPr sz="1200">
              <a:solidFill>
                <a:srgbClr val="FFFFFF"/>
              </a:solidFill>
              <a:highlight>
                <a:srgbClr val="1C1F20"/>
              </a:highlight>
              <a:latin typeface="Roboto"/>
              <a:ea typeface="Roboto"/>
              <a:cs typeface="Roboto"/>
              <a:sym typeface="Roboto"/>
            </a:endParaRPr>
          </a:p>
          <a:p>
            <a:pPr indent="0" lvl="0" marL="0" rtl="0" algn="l">
              <a:lnSpc>
                <a:spcPct val="100000"/>
              </a:lnSpc>
              <a:spcBef>
                <a:spcPts val="2100"/>
              </a:spcBef>
              <a:spcAft>
                <a:spcPts val="0"/>
              </a:spcAft>
              <a:buSzPts val="1100"/>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1484720f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71484720f3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71484720f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71484720f3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dc856f2179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2dc856f2179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11119a904_4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711119a904_4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11119a904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711119a904_4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711119a904_4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711119a904_4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11119a904_4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711119a904_4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11119a904_4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711119a904_4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11119a904_4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711119a904_4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11119a904_4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711119a904_4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11119a904_4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711119a904_4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ph type="ctrTitle"/>
          </p:nvPr>
        </p:nvSpPr>
        <p:spPr>
          <a:xfrm>
            <a:off x="448965" y="3182570"/>
            <a:ext cx="8246100" cy="916200"/>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lvl1pPr lvl="0" algn="ctr">
              <a:spcBef>
                <a:spcPts val="0"/>
              </a:spcBef>
              <a:spcAft>
                <a:spcPts val="0"/>
              </a:spcAft>
              <a:buClr>
                <a:srgbClr val="C125FF"/>
              </a:buClr>
              <a:buSzPts val="3600"/>
              <a:buFont typeface="Calibri"/>
              <a:buNone/>
              <a:defRPr sz="3600">
                <a:solidFill>
                  <a:srgbClr val="C125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4"/>
          <p:cNvSpPr txBox="1"/>
          <p:nvPr>
            <p:ph idx="1" type="subTitle"/>
          </p:nvPr>
        </p:nvSpPr>
        <p:spPr>
          <a:xfrm>
            <a:off x="448965" y="4098800"/>
            <a:ext cx="8246100" cy="610800"/>
          </a:xfrm>
          <a:prstGeom prst="rect">
            <a:avLst/>
          </a:prstGeom>
          <a:noFill/>
          <a:ln>
            <a:noFill/>
          </a:ln>
        </p:spPr>
        <p:txBody>
          <a:bodyPr anchorCtr="0" anchor="t" bIns="45700" lIns="91425" spcFirstLastPara="1" rIns="91425" wrap="square" tIns="45700">
            <a:normAutofit/>
          </a:bodyPr>
          <a:lstStyle>
            <a:lvl1pPr lvl="0" algn="ctr">
              <a:spcBef>
                <a:spcPts val="560"/>
              </a:spcBef>
              <a:spcAft>
                <a:spcPts val="0"/>
              </a:spcAft>
              <a:buClr>
                <a:schemeClr val="dk1"/>
              </a:buClr>
              <a:buSzPts val="2800"/>
              <a:buNone/>
              <a:defRPr b="0" i="0" sz="2800">
                <a:solidFill>
                  <a:schemeClr val="dk1"/>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0" name="Google Shape;60;p14"/>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4"/>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3" name="Shape 63"/>
        <p:cNvGrpSpPr/>
        <p:nvPr/>
      </p:nvGrpSpPr>
      <p:grpSpPr>
        <a:xfrm>
          <a:off x="0" y="0"/>
          <a:ext cx="0" cy="0"/>
          <a:chOff x="0" y="0"/>
          <a:chExt cx="0" cy="0"/>
        </a:xfrm>
      </p:grpSpPr>
      <p:sp>
        <p:nvSpPr>
          <p:cNvPr id="64" name="Google Shape;64;p15"/>
          <p:cNvSpPr txBox="1"/>
          <p:nvPr>
            <p:ph type="title"/>
          </p:nvPr>
        </p:nvSpPr>
        <p:spPr>
          <a:xfrm>
            <a:off x="601670" y="891995"/>
            <a:ext cx="7940700" cy="8919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C125FF"/>
              </a:buClr>
              <a:buSzPts val="3600"/>
              <a:buFont typeface="Calibri"/>
              <a:buNone/>
              <a:defRPr sz="3600">
                <a:solidFill>
                  <a:srgbClr val="C125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5"/>
          <p:cNvSpPr txBox="1"/>
          <p:nvPr>
            <p:ph idx="1" type="body"/>
          </p:nvPr>
        </p:nvSpPr>
        <p:spPr>
          <a:xfrm>
            <a:off x="601670" y="1808225"/>
            <a:ext cx="7940700" cy="3054000"/>
          </a:xfrm>
          <a:prstGeom prst="rect">
            <a:avLst/>
          </a:prstGeom>
          <a:noFill/>
          <a:ln>
            <a:noFill/>
          </a:ln>
        </p:spPr>
        <p:txBody>
          <a:bodyPr anchorCtr="0" anchor="t" bIns="45700" lIns="91425" spcFirstLastPara="1" rIns="91425" wrap="square" tIns="45700">
            <a:normAutofit/>
          </a:bodyPr>
          <a:lstStyle>
            <a:lvl1pPr indent="-406400" lvl="0" marL="457200" algn="ctr">
              <a:spcBef>
                <a:spcPts val="560"/>
              </a:spcBef>
              <a:spcAft>
                <a:spcPts val="0"/>
              </a:spcAft>
              <a:buClr>
                <a:schemeClr val="dk1"/>
              </a:buClr>
              <a:buSzPts val="2800"/>
              <a:buChar char="•"/>
              <a:defRPr sz="2800">
                <a:solidFill>
                  <a:schemeClr val="dk1"/>
                </a:solidFill>
              </a:defRPr>
            </a:lvl1pPr>
            <a:lvl2pPr indent="-406400" lvl="1" marL="914400" algn="ctr">
              <a:spcBef>
                <a:spcPts val="560"/>
              </a:spcBef>
              <a:spcAft>
                <a:spcPts val="0"/>
              </a:spcAft>
              <a:buClr>
                <a:schemeClr val="dk1"/>
              </a:buClr>
              <a:buSzPts val="2800"/>
              <a:buChar char="–"/>
              <a:defRPr>
                <a:solidFill>
                  <a:schemeClr val="dk1"/>
                </a:solidFill>
              </a:defRPr>
            </a:lvl2pPr>
            <a:lvl3pPr indent="-381000" lvl="2" marL="1371600" algn="ctr">
              <a:spcBef>
                <a:spcPts val="480"/>
              </a:spcBef>
              <a:spcAft>
                <a:spcPts val="0"/>
              </a:spcAft>
              <a:buClr>
                <a:schemeClr val="dk1"/>
              </a:buClr>
              <a:buSzPts val="2400"/>
              <a:buChar char="•"/>
              <a:defRPr>
                <a:solidFill>
                  <a:schemeClr val="dk1"/>
                </a:solidFill>
              </a:defRPr>
            </a:lvl3pPr>
            <a:lvl4pPr indent="-355600" lvl="3" marL="1828800" algn="ctr">
              <a:spcBef>
                <a:spcPts val="400"/>
              </a:spcBef>
              <a:spcAft>
                <a:spcPts val="0"/>
              </a:spcAft>
              <a:buClr>
                <a:schemeClr val="dk1"/>
              </a:buClr>
              <a:buSzPts val="2000"/>
              <a:buChar char="–"/>
              <a:defRPr>
                <a:solidFill>
                  <a:schemeClr val="dk1"/>
                </a:solidFill>
              </a:defRPr>
            </a:lvl4pPr>
            <a:lvl5pPr indent="-355600" lvl="4" marL="2286000" algn="ctr">
              <a:spcBef>
                <a:spcPts val="400"/>
              </a:spcBef>
              <a:spcAft>
                <a:spcPts val="0"/>
              </a:spcAft>
              <a:buClr>
                <a:schemeClr val="dk1"/>
              </a:buClr>
              <a:buSzPts val="2000"/>
              <a:buChar char="»"/>
              <a:defRPr>
                <a:solidFill>
                  <a:schemeClr val="dk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15"/>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5"/>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448965" y="433879"/>
            <a:ext cx="6413700" cy="916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C125FF"/>
              </a:buClr>
              <a:buSzPts val="3600"/>
              <a:buFont typeface="Calibri"/>
              <a:buNone/>
              <a:defRPr sz="3600">
                <a:solidFill>
                  <a:srgbClr val="C125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6"/>
          <p:cNvSpPr txBox="1"/>
          <p:nvPr>
            <p:ph idx="1" type="body"/>
          </p:nvPr>
        </p:nvSpPr>
        <p:spPr>
          <a:xfrm>
            <a:off x="448965" y="1350110"/>
            <a:ext cx="6413700" cy="33594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1"/>
              </a:buClr>
              <a:buSzPts val="2800"/>
              <a:buChar char="•"/>
              <a:defRPr sz="2800">
                <a:solidFill>
                  <a:schemeClr val="lt1"/>
                </a:solidFill>
              </a:defRPr>
            </a:lvl1pPr>
            <a:lvl2pPr indent="-406400" lvl="1" marL="914400" algn="l">
              <a:spcBef>
                <a:spcPts val="560"/>
              </a:spcBef>
              <a:spcAft>
                <a:spcPts val="0"/>
              </a:spcAft>
              <a:buClr>
                <a:schemeClr val="lt1"/>
              </a:buClr>
              <a:buSzPts val="2800"/>
              <a:buChar char="–"/>
              <a:defRPr>
                <a:solidFill>
                  <a:schemeClr val="lt1"/>
                </a:solidFill>
              </a:defRPr>
            </a:lvl2pPr>
            <a:lvl3pPr indent="-381000" lvl="2" marL="1371600" algn="l">
              <a:spcBef>
                <a:spcPts val="480"/>
              </a:spcBef>
              <a:spcAft>
                <a:spcPts val="0"/>
              </a:spcAft>
              <a:buClr>
                <a:schemeClr val="lt1"/>
              </a:buClr>
              <a:buSzPts val="2400"/>
              <a:buChar char="•"/>
              <a:defRPr>
                <a:solidFill>
                  <a:schemeClr val="lt1"/>
                </a:solidFill>
              </a:defRPr>
            </a:lvl3pPr>
            <a:lvl4pPr indent="-355600" lvl="3" marL="1828800" algn="l">
              <a:spcBef>
                <a:spcPts val="400"/>
              </a:spcBef>
              <a:spcAft>
                <a:spcPts val="0"/>
              </a:spcAft>
              <a:buClr>
                <a:schemeClr val="lt1"/>
              </a:buClr>
              <a:buSzPts val="2000"/>
              <a:buChar char="–"/>
              <a:defRPr>
                <a:solidFill>
                  <a:schemeClr val="lt1"/>
                </a:solidFill>
              </a:defRPr>
            </a:lvl4pPr>
            <a:lvl5pPr indent="-355600" lvl="4" marL="2286000" algn="l">
              <a:spcBef>
                <a:spcPts val="400"/>
              </a:spcBef>
              <a:spcAft>
                <a:spcPts val="0"/>
              </a:spcAft>
              <a:buClr>
                <a:schemeClr val="lt1"/>
              </a:buClr>
              <a:buSzPts val="20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 name="Google Shape;72;p16"/>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5" name="Shape 75"/>
        <p:cNvGrpSpPr/>
        <p:nvPr/>
      </p:nvGrpSpPr>
      <p:grpSpPr>
        <a:xfrm>
          <a:off x="0" y="0"/>
          <a:ext cx="0" cy="0"/>
          <a:chOff x="0" y="0"/>
          <a:chExt cx="0" cy="0"/>
        </a:xfrm>
      </p:grpSpPr>
      <p:sp>
        <p:nvSpPr>
          <p:cNvPr id="76" name="Google Shape;76;p17"/>
          <p:cNvSpPr txBox="1"/>
          <p:nvPr>
            <p:ph type="title"/>
          </p:nvPr>
        </p:nvSpPr>
        <p:spPr>
          <a:xfrm>
            <a:off x="448965" y="891995"/>
            <a:ext cx="8246100" cy="10446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C125FF"/>
              </a:buClr>
              <a:buSzPts val="3600"/>
              <a:buFont typeface="Calibri"/>
              <a:buNone/>
              <a:defRPr sz="3600">
                <a:solidFill>
                  <a:srgbClr val="C125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7"/>
          <p:cNvSpPr txBox="1"/>
          <p:nvPr>
            <p:ph idx="1" type="body"/>
          </p:nvPr>
        </p:nvSpPr>
        <p:spPr>
          <a:xfrm>
            <a:off x="536877" y="1960930"/>
            <a:ext cx="4040100" cy="479700"/>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dk1"/>
              </a:buClr>
              <a:buSzPts val="2400"/>
              <a:buNone/>
              <a:defRPr b="1" sz="2400">
                <a:solidFill>
                  <a:schemeClr val="dk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8" name="Google Shape;78;p17"/>
          <p:cNvSpPr txBox="1"/>
          <p:nvPr>
            <p:ph idx="2" type="body"/>
          </p:nvPr>
        </p:nvSpPr>
        <p:spPr>
          <a:xfrm>
            <a:off x="536877" y="2433326"/>
            <a:ext cx="4040100" cy="2276400"/>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dk1"/>
              </a:buClr>
              <a:buSzPts val="2400"/>
              <a:buChar char="•"/>
              <a:defRPr sz="2400">
                <a:solidFill>
                  <a:schemeClr val="dk1"/>
                </a:solidFill>
              </a:defRPr>
            </a:lvl1pPr>
            <a:lvl2pPr indent="-355600" lvl="1" marL="914400" algn="ctr">
              <a:spcBef>
                <a:spcPts val="400"/>
              </a:spcBef>
              <a:spcAft>
                <a:spcPts val="0"/>
              </a:spcAft>
              <a:buClr>
                <a:schemeClr val="dk1"/>
              </a:buClr>
              <a:buSzPts val="2000"/>
              <a:buChar char="–"/>
              <a:defRPr sz="2000">
                <a:solidFill>
                  <a:schemeClr val="dk1"/>
                </a:solidFill>
              </a:defRPr>
            </a:lvl2pPr>
            <a:lvl3pPr indent="-342900" lvl="2" marL="1371600" algn="ctr">
              <a:spcBef>
                <a:spcPts val="360"/>
              </a:spcBef>
              <a:spcAft>
                <a:spcPts val="0"/>
              </a:spcAft>
              <a:buClr>
                <a:schemeClr val="dk1"/>
              </a:buClr>
              <a:buSzPts val="1800"/>
              <a:buChar char="•"/>
              <a:defRPr sz="1800">
                <a:solidFill>
                  <a:schemeClr val="dk1"/>
                </a:solidFill>
              </a:defRPr>
            </a:lvl3pPr>
            <a:lvl4pPr indent="-330200" lvl="3" marL="1828800" algn="ctr">
              <a:spcBef>
                <a:spcPts val="320"/>
              </a:spcBef>
              <a:spcAft>
                <a:spcPts val="0"/>
              </a:spcAft>
              <a:buClr>
                <a:schemeClr val="dk1"/>
              </a:buClr>
              <a:buSzPts val="1600"/>
              <a:buChar char="–"/>
              <a:defRPr sz="1600">
                <a:solidFill>
                  <a:schemeClr val="dk1"/>
                </a:solidFill>
              </a:defRPr>
            </a:lvl4pPr>
            <a:lvl5pPr indent="-330200" lvl="4" marL="2286000" algn="ctr">
              <a:spcBef>
                <a:spcPts val="320"/>
              </a:spcBef>
              <a:spcAft>
                <a:spcPts val="0"/>
              </a:spcAft>
              <a:buClr>
                <a:schemeClr val="dk1"/>
              </a:buClr>
              <a:buSzPts val="1600"/>
              <a:buChar char="»"/>
              <a:defRPr sz="1600">
                <a:solidFill>
                  <a:schemeClr val="dk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9" name="Google Shape;79;p17"/>
          <p:cNvSpPr txBox="1"/>
          <p:nvPr>
            <p:ph idx="3" type="body"/>
          </p:nvPr>
        </p:nvSpPr>
        <p:spPr>
          <a:xfrm>
            <a:off x="4572000" y="1960930"/>
            <a:ext cx="4041900" cy="479700"/>
          </a:xfrm>
          <a:prstGeom prst="rect">
            <a:avLst/>
          </a:prstGeom>
          <a:noFill/>
          <a:ln>
            <a:noFill/>
          </a:ln>
        </p:spPr>
        <p:txBody>
          <a:bodyPr anchorCtr="0" anchor="b" bIns="45700" lIns="91425" spcFirstLastPara="1" rIns="91425" wrap="square" tIns="45700">
            <a:normAutofit/>
          </a:bodyPr>
          <a:lstStyle>
            <a:lvl1pPr indent="-228600" lvl="0" marL="457200" algn="ctr">
              <a:spcBef>
                <a:spcPts val="480"/>
              </a:spcBef>
              <a:spcAft>
                <a:spcPts val="0"/>
              </a:spcAft>
              <a:buClr>
                <a:schemeClr val="dk1"/>
              </a:buClr>
              <a:buSzPts val="2400"/>
              <a:buNone/>
              <a:defRPr b="1" sz="2400">
                <a:solidFill>
                  <a:schemeClr val="dk1"/>
                </a:solidFill>
              </a:defRPr>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0" name="Google Shape;80;p17"/>
          <p:cNvSpPr txBox="1"/>
          <p:nvPr>
            <p:ph idx="4" type="body"/>
          </p:nvPr>
        </p:nvSpPr>
        <p:spPr>
          <a:xfrm>
            <a:off x="4572000" y="2433326"/>
            <a:ext cx="4041900" cy="2276400"/>
          </a:xfrm>
          <a:prstGeom prst="rect">
            <a:avLst/>
          </a:prstGeom>
          <a:noFill/>
          <a:ln>
            <a:noFill/>
          </a:ln>
        </p:spPr>
        <p:txBody>
          <a:bodyPr anchorCtr="0" anchor="t" bIns="45700" lIns="91425" spcFirstLastPara="1" rIns="91425" wrap="square" tIns="45700">
            <a:normAutofit/>
          </a:bodyPr>
          <a:lstStyle>
            <a:lvl1pPr indent="-381000" lvl="0" marL="457200" algn="ctr">
              <a:spcBef>
                <a:spcPts val="480"/>
              </a:spcBef>
              <a:spcAft>
                <a:spcPts val="0"/>
              </a:spcAft>
              <a:buClr>
                <a:schemeClr val="dk1"/>
              </a:buClr>
              <a:buSzPts val="2400"/>
              <a:buChar char="•"/>
              <a:defRPr sz="2400">
                <a:solidFill>
                  <a:schemeClr val="dk1"/>
                </a:solidFill>
              </a:defRPr>
            </a:lvl1pPr>
            <a:lvl2pPr indent="-355600" lvl="1" marL="914400" algn="ctr">
              <a:spcBef>
                <a:spcPts val="400"/>
              </a:spcBef>
              <a:spcAft>
                <a:spcPts val="0"/>
              </a:spcAft>
              <a:buClr>
                <a:schemeClr val="dk1"/>
              </a:buClr>
              <a:buSzPts val="2000"/>
              <a:buChar char="–"/>
              <a:defRPr sz="2000">
                <a:solidFill>
                  <a:schemeClr val="dk1"/>
                </a:solidFill>
              </a:defRPr>
            </a:lvl2pPr>
            <a:lvl3pPr indent="-342900" lvl="2" marL="1371600" algn="ctr">
              <a:spcBef>
                <a:spcPts val="360"/>
              </a:spcBef>
              <a:spcAft>
                <a:spcPts val="0"/>
              </a:spcAft>
              <a:buClr>
                <a:schemeClr val="dk1"/>
              </a:buClr>
              <a:buSzPts val="1800"/>
              <a:buChar char="•"/>
              <a:defRPr sz="1800">
                <a:solidFill>
                  <a:schemeClr val="dk1"/>
                </a:solidFill>
              </a:defRPr>
            </a:lvl3pPr>
            <a:lvl4pPr indent="-330200" lvl="3" marL="1828800" algn="ctr">
              <a:spcBef>
                <a:spcPts val="320"/>
              </a:spcBef>
              <a:spcAft>
                <a:spcPts val="0"/>
              </a:spcAft>
              <a:buClr>
                <a:schemeClr val="dk1"/>
              </a:buClr>
              <a:buSzPts val="1600"/>
              <a:buChar char="–"/>
              <a:defRPr sz="1600">
                <a:solidFill>
                  <a:schemeClr val="dk1"/>
                </a:solidFill>
              </a:defRPr>
            </a:lvl4pPr>
            <a:lvl5pPr indent="-330200" lvl="4" marL="2286000" algn="ctr">
              <a:spcBef>
                <a:spcPts val="320"/>
              </a:spcBef>
              <a:spcAft>
                <a:spcPts val="0"/>
              </a:spcAft>
              <a:buClr>
                <a:schemeClr val="dk1"/>
              </a:buClr>
              <a:buSzPts val="1600"/>
              <a:buChar char="»"/>
              <a:defRPr sz="1600">
                <a:solidFill>
                  <a:schemeClr val="dk1"/>
                </a:solidFill>
              </a:defRPr>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1" name="Google Shape;81;p17"/>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7"/>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7"/>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8"/>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8"/>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8"/>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19"/>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9"/>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91" name="Google Shape;91;p19"/>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4" name="Shape 94"/>
        <p:cNvGrpSpPr/>
        <p:nvPr/>
      </p:nvGrpSpPr>
      <p:grpSpPr>
        <a:xfrm>
          <a:off x="0" y="0"/>
          <a:ext cx="0" cy="0"/>
          <a:chOff x="0" y="0"/>
          <a:chExt cx="0" cy="0"/>
        </a:xfrm>
      </p:grpSpPr>
      <p:sp>
        <p:nvSpPr>
          <p:cNvPr id="95" name="Google Shape;95;p2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0"/>
          <p:cNvSpPr txBox="1"/>
          <p:nvPr>
            <p:ph idx="1" type="body"/>
          </p:nvPr>
        </p:nvSpPr>
        <p:spPr>
          <a:xfrm>
            <a:off x="457200" y="1200151"/>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7" name="Google Shape;97;p20"/>
          <p:cNvSpPr txBox="1"/>
          <p:nvPr>
            <p:ph idx="2" type="body"/>
          </p:nvPr>
        </p:nvSpPr>
        <p:spPr>
          <a:xfrm>
            <a:off x="4648200" y="1200151"/>
            <a:ext cx="4038600" cy="33945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8" name="Google Shape;98;p20"/>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0"/>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0"/>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2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21"/>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457203" y="204787"/>
            <a:ext cx="3008400" cy="8715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txBox="1"/>
          <p:nvPr>
            <p:ph idx="1" type="body"/>
          </p:nvPr>
        </p:nvSpPr>
        <p:spPr>
          <a:xfrm>
            <a:off x="3575050" y="204789"/>
            <a:ext cx="5111700" cy="43899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9" name="Google Shape;109;p22"/>
          <p:cNvSpPr txBox="1"/>
          <p:nvPr>
            <p:ph idx="2" type="body"/>
          </p:nvPr>
        </p:nvSpPr>
        <p:spPr>
          <a:xfrm>
            <a:off x="457203" y="1076327"/>
            <a:ext cx="3008400" cy="35184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3" name="Shape 113"/>
        <p:cNvGrpSpPr/>
        <p:nvPr/>
      </p:nvGrpSpPr>
      <p:grpSpPr>
        <a:xfrm>
          <a:off x="0" y="0"/>
          <a:ext cx="0" cy="0"/>
          <a:chOff x="0" y="0"/>
          <a:chExt cx="0" cy="0"/>
        </a:xfrm>
      </p:grpSpPr>
      <p:sp>
        <p:nvSpPr>
          <p:cNvPr id="114" name="Google Shape;114;p23"/>
          <p:cNvSpPr txBox="1"/>
          <p:nvPr>
            <p:ph type="title"/>
          </p:nvPr>
        </p:nvSpPr>
        <p:spPr>
          <a:xfrm>
            <a:off x="1792288" y="3600451"/>
            <a:ext cx="5486400" cy="4251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p:nvPr>
            <p:ph idx="2" type="pic"/>
          </p:nvPr>
        </p:nvSpPr>
        <p:spPr>
          <a:xfrm>
            <a:off x="1792288" y="459581"/>
            <a:ext cx="5486400" cy="3086100"/>
          </a:xfrm>
          <a:prstGeom prst="rect">
            <a:avLst/>
          </a:prstGeom>
          <a:noFill/>
          <a:ln>
            <a:noFill/>
          </a:ln>
        </p:spPr>
      </p:sp>
      <p:sp>
        <p:nvSpPr>
          <p:cNvPr id="116" name="Google Shape;116;p2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7" name="Google Shape;117;p23"/>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23"/>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0" name="Shape 120"/>
        <p:cNvGrpSpPr/>
        <p:nvPr/>
      </p:nvGrpSpPr>
      <p:grpSpPr>
        <a:xfrm>
          <a:off x="0" y="0"/>
          <a:ext cx="0" cy="0"/>
          <a:chOff x="0" y="0"/>
          <a:chExt cx="0" cy="0"/>
        </a:xfrm>
      </p:grpSpPr>
      <p:sp>
        <p:nvSpPr>
          <p:cNvPr id="121" name="Google Shape;121;p24"/>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4"/>
          <p:cNvSpPr txBox="1"/>
          <p:nvPr>
            <p:ph idx="1" type="body"/>
          </p:nvPr>
        </p:nvSpPr>
        <p:spPr>
          <a:xfrm rot="5400000">
            <a:off x="2874750" y="-1217399"/>
            <a:ext cx="3394500"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3" name="Google Shape;123;p24"/>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4"/>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 name="Shape 126"/>
        <p:cNvGrpSpPr/>
        <p:nvPr/>
      </p:nvGrpSpPr>
      <p:grpSpPr>
        <a:xfrm>
          <a:off x="0" y="0"/>
          <a:ext cx="0" cy="0"/>
          <a:chOff x="0" y="0"/>
          <a:chExt cx="0" cy="0"/>
        </a:xfrm>
      </p:grpSpPr>
      <p:sp>
        <p:nvSpPr>
          <p:cNvPr id="127" name="Google Shape;127;p25"/>
          <p:cNvSpPr txBox="1"/>
          <p:nvPr>
            <p:ph type="title"/>
          </p:nvPr>
        </p:nvSpPr>
        <p:spPr>
          <a:xfrm rot="5400000">
            <a:off x="5463750" y="1371630"/>
            <a:ext cx="4388700"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5"/>
          <p:cNvSpPr txBox="1"/>
          <p:nvPr>
            <p:ph idx="1" type="body"/>
          </p:nvPr>
        </p:nvSpPr>
        <p:spPr>
          <a:xfrm rot="5400000">
            <a:off x="1272750" y="-609570"/>
            <a:ext cx="4388700"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 name="Google Shape;129;p25"/>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5"/>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5"/>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32" name="Google Shape;132;p25"/>
          <p:cNvPicPr preferRelativeResize="0"/>
          <p:nvPr/>
        </p:nvPicPr>
        <p:blipFill rotWithShape="1">
          <a:blip r:embed="rId2">
            <a:alphaModFix/>
          </a:blip>
          <a:srcRect b="0" l="0" r="0" t="0"/>
          <a:stretch/>
        </p:blipFill>
        <p:spPr>
          <a:xfrm>
            <a:off x="3840164" y="2769394"/>
            <a:ext cx="1463675" cy="39290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3" name="Shape 133"/>
        <p:cNvGrpSpPr/>
        <p:nvPr/>
      </p:nvGrpSpPr>
      <p:grpSpPr>
        <a:xfrm>
          <a:off x="0" y="0"/>
          <a:ext cx="0" cy="0"/>
          <a:chOff x="0" y="0"/>
          <a:chExt cx="0" cy="0"/>
        </a:xfrm>
      </p:grpSpPr>
      <p:sp>
        <p:nvSpPr>
          <p:cNvPr id="134" name="Google Shape;134;p2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138" name="Google Shape;138;p2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39" name="Google Shape;139;p2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txBox="1"/>
          <p:nvPr/>
        </p:nvSpPr>
        <p:spPr>
          <a:xfrm>
            <a:off x="-9150" y="5213747"/>
            <a:ext cx="8389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400" u="none" cap="none" strike="noStrike">
                <a:solidFill>
                  <a:srgbClr val="A5A5A5"/>
                </a:solidFill>
                <a:latin typeface="Calibri"/>
                <a:ea typeface="Calibri"/>
                <a:cs typeface="Calibri"/>
                <a:sym typeface="Calibri"/>
              </a:rPr>
              <a:t>This presentation uses a free template provided by FPPT.com</a:t>
            </a:r>
            <a:endParaRPr/>
          </a:p>
          <a:p>
            <a:pPr indent="0" lvl="0" marL="0" marR="0" rtl="0" algn="l">
              <a:spcBef>
                <a:spcPts val="0"/>
              </a:spcBef>
              <a:spcAft>
                <a:spcPts val="0"/>
              </a:spcAft>
              <a:buNone/>
            </a:pPr>
            <a:r>
              <a:rPr lang="en" sz="1400">
                <a:solidFill>
                  <a:srgbClr val="A5A5A5"/>
                </a:solidFill>
                <a:latin typeface="Calibri"/>
                <a:ea typeface="Calibri"/>
                <a:cs typeface="Calibri"/>
                <a:sym typeface="Calibri"/>
              </a:rPr>
              <a:t>www.free-power-point-templates.com</a:t>
            </a:r>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www.ncbi.nlm.nih.gov/geo/query/acc.cgi?acc=GSE28497" TargetMode="External"/><Relationship Id="rId4" Type="http://schemas.openxmlformats.org/officeDocument/2006/relationships/image" Target="../media/image16.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www.ncbi.nlm.nih.gov/geo/query/acc.cgi?acc=GSE28497" TargetMode="External"/><Relationship Id="rId4" Type="http://schemas.openxmlformats.org/officeDocument/2006/relationships/hyperlink" Target="https://www.ncbi.nlm.nih.gov/geo/query/acc.cgi?acc=GSE947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0.jpg"/><Relationship Id="rId4" Type="http://schemas.openxmlformats.org/officeDocument/2006/relationships/image" Target="../media/image13.jp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hyperlink" Target="https://www.nature.com/articles/s41598-022-04835-6#Sec3" TargetMode="External"/><Relationship Id="rId4" Type="http://schemas.openxmlformats.org/officeDocument/2006/relationships/hyperlink" Target="https://www.ncbi.nlm.nih.gov/geo/query/acc.cgi?acc=GSE28497" TargetMode="External"/><Relationship Id="rId5" Type="http://schemas.openxmlformats.org/officeDocument/2006/relationships/hyperlink" Target="https://www.pennmedicine.org/cancer/types-of-cancer/leukemia/types-of-leukemia" TargetMode="External"/><Relationship Id="rId6" Type="http://schemas.openxmlformats.org/officeDocument/2006/relationships/hyperlink" Target="https://www.ncbi.nlm.nih.gov/geo/query/acc.cgi?acc=GSE947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hyperlink" Target="https://www.ncbi.nlm.nih.gov/geo/" TargetMode="External"/><Relationship Id="rId4" Type="http://schemas.openxmlformats.org/officeDocument/2006/relationships/hyperlink" Target="https://www.ncbi.nlm.nih.gov/geo/query/acc.cgi?acc=GSE28497" TargetMode="External"/><Relationship Id="rId5" Type="http://schemas.openxmlformats.org/officeDocument/2006/relationships/hyperlink" Target="https://www.ncbi.nlm.nih.gov/geo/" TargetMode="External"/><Relationship Id="rId6" Type="http://schemas.openxmlformats.org/officeDocument/2006/relationships/hyperlink" Target="https://www.ncbi.nlm.nih.gov/geo/query/acc.cgi?acc=GSE947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www.ncbi.nlm.nih.gov/geo/query/acc.cgi?acc=GSE28497" TargetMode="Externa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ctrTitle"/>
          </p:nvPr>
        </p:nvSpPr>
        <p:spPr>
          <a:xfrm>
            <a:off x="311700" y="403450"/>
            <a:ext cx="8520600" cy="47559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800"/>
              <a:buNone/>
            </a:pPr>
            <a:r>
              <a:t/>
            </a:r>
            <a:endParaRPr b="1" sz="4400">
              <a:latin typeface="Arial"/>
              <a:ea typeface="Arial"/>
              <a:cs typeface="Arial"/>
              <a:sym typeface="Arial"/>
            </a:endParaRPr>
          </a:p>
          <a:p>
            <a:pPr indent="0" lvl="0" marL="0" rtl="0" algn="ctr">
              <a:lnSpc>
                <a:spcPct val="100000"/>
              </a:lnSpc>
              <a:spcBef>
                <a:spcPts val="0"/>
              </a:spcBef>
              <a:spcAft>
                <a:spcPts val="0"/>
              </a:spcAft>
              <a:buSzPts val="3800"/>
              <a:buNone/>
            </a:pPr>
            <a:r>
              <a:rPr lang="en"/>
              <a:t> </a:t>
            </a:r>
            <a:endParaRPr/>
          </a:p>
        </p:txBody>
      </p:sp>
      <p:sp>
        <p:nvSpPr>
          <p:cNvPr id="145" name="Google Shape;145;p27"/>
          <p:cNvSpPr txBox="1"/>
          <p:nvPr>
            <p:ph idx="1" type="subTitle"/>
          </p:nvPr>
        </p:nvSpPr>
        <p:spPr>
          <a:xfrm>
            <a:off x="0" y="3750100"/>
            <a:ext cx="9020400" cy="124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b="1" lang="en" sz="2600">
                <a:solidFill>
                  <a:srgbClr val="351C75"/>
                </a:solidFill>
              </a:rPr>
              <a:t>GENE EXPRESSION ANALYSIS OF LEUKEMIA V/S NORMAL CELLS</a:t>
            </a:r>
            <a:endParaRPr b="1" sz="2600">
              <a:solidFill>
                <a:srgbClr val="351C75"/>
              </a:solidFill>
            </a:endParaRPr>
          </a:p>
          <a:p>
            <a:pPr indent="0" lvl="0" marL="0" rtl="0" algn="l">
              <a:lnSpc>
                <a:spcPct val="100000"/>
              </a:lnSpc>
              <a:spcBef>
                <a:spcPts val="0"/>
              </a:spcBef>
              <a:spcAft>
                <a:spcPts val="0"/>
              </a:spcAft>
              <a:buSzPts val="1600"/>
              <a:buNone/>
            </a:pPr>
            <a:r>
              <a:t/>
            </a:r>
            <a:endParaRPr b="1" sz="2600">
              <a:solidFill>
                <a:srgbClr val="351C7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idx="4294967295" type="title"/>
          </p:nvPr>
        </p:nvSpPr>
        <p:spPr>
          <a:xfrm>
            <a:off x="549050" y="5755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sz="3500">
                <a:solidFill>
                  <a:srgbClr val="FF0000"/>
                </a:solidFill>
                <a:highlight>
                  <a:srgbClr val="FFFF00"/>
                </a:highlight>
              </a:rPr>
              <a:t>Possible solution:</a:t>
            </a:r>
            <a:endParaRPr b="1" i="1" sz="3500">
              <a:solidFill>
                <a:srgbClr val="FF0000"/>
              </a:solidFill>
              <a:highlight>
                <a:srgbClr val="FFFF00"/>
              </a:highlight>
            </a:endParaRPr>
          </a:p>
        </p:txBody>
      </p:sp>
      <p:sp>
        <p:nvSpPr>
          <p:cNvPr id="222" name="Google Shape;222;p36"/>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223" name="Google Shape;223;p36"/>
          <p:cNvSpPr txBox="1"/>
          <p:nvPr/>
        </p:nvSpPr>
        <p:spPr>
          <a:xfrm>
            <a:off x="819150" y="3163600"/>
            <a:ext cx="7797600" cy="11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p:txBody>
      </p:sp>
      <p:sp>
        <p:nvSpPr>
          <p:cNvPr id="224" name="Google Shape;224;p36"/>
          <p:cNvSpPr txBox="1"/>
          <p:nvPr>
            <p:ph idx="4294967295" type="body"/>
          </p:nvPr>
        </p:nvSpPr>
        <p:spPr>
          <a:xfrm>
            <a:off x="297450" y="1614625"/>
            <a:ext cx="8549100" cy="3271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b="1" sz="1350">
              <a:solidFill>
                <a:srgbClr val="222222"/>
              </a:solidFill>
              <a:highlight>
                <a:srgbClr val="FFFFFF"/>
              </a:highlight>
              <a:latin typeface="Roboto"/>
              <a:ea typeface="Roboto"/>
              <a:cs typeface="Roboto"/>
              <a:sym typeface="Roboto"/>
            </a:endParaRPr>
          </a:p>
          <a:p>
            <a:pPr indent="-314356" lvl="0" marL="457200" rtl="0" algn="l">
              <a:lnSpc>
                <a:spcPct val="115000"/>
              </a:lnSpc>
              <a:spcBef>
                <a:spcPts val="0"/>
              </a:spcBef>
              <a:spcAft>
                <a:spcPts val="0"/>
              </a:spcAft>
              <a:buClr>
                <a:schemeClr val="dk1"/>
              </a:buClr>
              <a:buSzPts val="1350"/>
              <a:buFont typeface="Roboto"/>
              <a:buChar char="●"/>
            </a:pPr>
            <a:r>
              <a:t/>
            </a:r>
            <a:endParaRPr b="1" sz="1350">
              <a:solidFill>
                <a:srgbClr val="222222"/>
              </a:solidFill>
              <a:highlight>
                <a:srgbClr val="FFFFFF"/>
              </a:highlight>
              <a:latin typeface="Roboto"/>
              <a:ea typeface="Roboto"/>
              <a:cs typeface="Roboto"/>
              <a:sym typeface="Roboto"/>
            </a:endParaRPr>
          </a:p>
          <a:p>
            <a:pPr indent="-314356" lvl="0" marL="457200" rtl="0" algn="l">
              <a:lnSpc>
                <a:spcPct val="115000"/>
              </a:lnSpc>
              <a:spcBef>
                <a:spcPts val="0"/>
              </a:spcBef>
              <a:spcAft>
                <a:spcPts val="0"/>
              </a:spcAft>
              <a:buClr>
                <a:schemeClr val="dk1"/>
              </a:buClr>
              <a:buSzPts val="1350"/>
              <a:buFont typeface="Roboto"/>
              <a:buChar char="●"/>
            </a:pPr>
            <a:r>
              <a:t/>
            </a:r>
            <a:endParaRPr sz="1350">
              <a:solidFill>
                <a:srgbClr val="222222"/>
              </a:solidFill>
              <a:highlight>
                <a:srgbClr val="FFFFFF"/>
              </a:highlight>
              <a:latin typeface="Roboto"/>
              <a:ea typeface="Roboto"/>
              <a:cs typeface="Roboto"/>
              <a:sym typeface="Roboto"/>
            </a:endParaRPr>
          </a:p>
        </p:txBody>
      </p:sp>
      <p:sp>
        <p:nvSpPr>
          <p:cNvPr id="225" name="Google Shape;225;p36"/>
          <p:cNvSpPr txBox="1"/>
          <p:nvPr/>
        </p:nvSpPr>
        <p:spPr>
          <a:xfrm>
            <a:off x="1388050" y="33867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55CC"/>
                </a:solidFill>
                <a:highlight>
                  <a:srgbClr val="FFFFFF"/>
                </a:highlight>
                <a:uFill>
                  <a:noFill/>
                </a:uFill>
                <a:latin typeface="Roboto"/>
                <a:ea typeface="Roboto"/>
                <a:cs typeface="Roboto"/>
                <a:sym typeface="Roboto"/>
                <a:hlinkClick r:id="rId3">
                  <a:extLst>
                    <a:ext uri="{A12FA001-AC4F-418D-AE19-62706E023703}">
                      <ahyp:hlinkClr val="tx"/>
                    </a:ext>
                  </a:extLst>
                </a:hlinkClick>
              </a:rPr>
              <a:t>E</a:t>
            </a:r>
            <a:endParaRPr/>
          </a:p>
        </p:txBody>
      </p:sp>
      <p:pic>
        <p:nvPicPr>
          <p:cNvPr id="226" name="Google Shape;226;p36"/>
          <p:cNvPicPr preferRelativeResize="0"/>
          <p:nvPr/>
        </p:nvPicPr>
        <p:blipFill>
          <a:blip r:embed="rId4">
            <a:alphaModFix/>
          </a:blip>
          <a:stretch>
            <a:fillRect/>
          </a:stretch>
        </p:blipFill>
        <p:spPr>
          <a:xfrm>
            <a:off x="257175" y="1232525"/>
            <a:ext cx="3916674" cy="3339474"/>
          </a:xfrm>
          <a:prstGeom prst="rect">
            <a:avLst/>
          </a:prstGeom>
          <a:noFill/>
          <a:ln>
            <a:noFill/>
          </a:ln>
        </p:spPr>
      </p:pic>
      <p:pic>
        <p:nvPicPr>
          <p:cNvPr id="227" name="Google Shape;227;p36"/>
          <p:cNvPicPr preferRelativeResize="0"/>
          <p:nvPr/>
        </p:nvPicPr>
        <p:blipFill>
          <a:blip r:embed="rId5">
            <a:alphaModFix/>
          </a:blip>
          <a:stretch>
            <a:fillRect/>
          </a:stretch>
        </p:blipFill>
        <p:spPr>
          <a:xfrm>
            <a:off x="4250050" y="638175"/>
            <a:ext cx="4532000" cy="4095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idx="4294967295" type="title"/>
          </p:nvPr>
        </p:nvSpPr>
        <p:spPr>
          <a:xfrm>
            <a:off x="325925" y="2244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b="1" i="1" lang="en" sz="3500">
                <a:solidFill>
                  <a:srgbClr val="FF0000"/>
                </a:solidFill>
                <a:highlight>
                  <a:srgbClr val="FFFF00"/>
                </a:highlight>
              </a:rPr>
              <a:t>Feasibility Of Project and future plan:</a:t>
            </a:r>
            <a:endParaRPr b="1" i="1" sz="3500">
              <a:solidFill>
                <a:srgbClr val="FF0000"/>
              </a:solidFill>
              <a:highlight>
                <a:srgbClr val="FFFF00"/>
              </a:highlight>
            </a:endParaRPr>
          </a:p>
        </p:txBody>
      </p:sp>
      <p:sp>
        <p:nvSpPr>
          <p:cNvPr id="233" name="Google Shape;233;p37"/>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234" name="Google Shape;234;p37"/>
          <p:cNvSpPr txBox="1"/>
          <p:nvPr/>
        </p:nvSpPr>
        <p:spPr>
          <a:xfrm>
            <a:off x="819150" y="3163600"/>
            <a:ext cx="7797600" cy="11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p:txBody>
      </p:sp>
      <p:sp>
        <p:nvSpPr>
          <p:cNvPr id="235" name="Google Shape;235;p37"/>
          <p:cNvSpPr txBox="1"/>
          <p:nvPr>
            <p:ph idx="4294967295" type="body"/>
          </p:nvPr>
        </p:nvSpPr>
        <p:spPr>
          <a:xfrm>
            <a:off x="178500" y="955900"/>
            <a:ext cx="8668200" cy="3930300"/>
          </a:xfrm>
          <a:prstGeom prst="rect">
            <a:avLst/>
          </a:prstGeom>
          <a:noFill/>
          <a:ln>
            <a:noFill/>
          </a:ln>
        </p:spPr>
        <p:txBody>
          <a:bodyPr anchorCtr="0" anchor="t" bIns="91425" lIns="91425" spcFirstLastPara="1" rIns="91425" wrap="square" tIns="91425">
            <a:normAutofit lnSpcReduction="20000"/>
          </a:bodyPr>
          <a:lstStyle/>
          <a:p>
            <a:pPr indent="-314325" lvl="0" marL="457200" rtl="0" algn="l">
              <a:lnSpc>
                <a:spcPct val="115000"/>
              </a:lnSpc>
              <a:spcBef>
                <a:spcPts val="0"/>
              </a:spcBef>
              <a:spcAft>
                <a:spcPts val="0"/>
              </a:spcAft>
              <a:buClr>
                <a:srgbClr val="222222"/>
              </a:buClr>
              <a:buSzPts val="1350"/>
              <a:buFont typeface="Roboto"/>
              <a:buChar char="●"/>
            </a:pPr>
            <a:r>
              <a:rPr b="1" lang="en" sz="1350">
                <a:solidFill>
                  <a:srgbClr val="222222"/>
                </a:solidFill>
                <a:highlight>
                  <a:schemeClr val="lt1"/>
                </a:highlight>
                <a:latin typeface="Roboto"/>
                <a:ea typeface="Roboto"/>
                <a:cs typeface="Roboto"/>
                <a:sym typeface="Roboto"/>
              </a:rPr>
              <a:t>As Acute leukemia is more aggressive than chronic leukemia,So initially We plan to work only on  </a:t>
            </a:r>
            <a:r>
              <a:rPr b="1" lang="en" sz="1388">
                <a:solidFill>
                  <a:srgbClr val="222222"/>
                </a:solidFill>
                <a:highlight>
                  <a:schemeClr val="lt1"/>
                </a:highlight>
                <a:latin typeface="Roboto"/>
                <a:ea typeface="Roboto"/>
                <a:cs typeface="Roboto"/>
                <a:sym typeface="Roboto"/>
              </a:rPr>
              <a:t>Acute Lymphocytic Leukemia and Acute </a:t>
            </a:r>
            <a:r>
              <a:rPr b="1" lang="en" sz="1373">
                <a:solidFill>
                  <a:srgbClr val="222222"/>
                </a:solidFill>
                <a:highlight>
                  <a:schemeClr val="lt1"/>
                </a:highlight>
                <a:latin typeface="Roboto"/>
                <a:ea typeface="Roboto"/>
                <a:cs typeface="Roboto"/>
                <a:sym typeface="Roboto"/>
              </a:rPr>
              <a:t>Myelogenous </a:t>
            </a:r>
            <a:r>
              <a:rPr b="1" lang="en" sz="1388">
                <a:solidFill>
                  <a:srgbClr val="222222"/>
                </a:solidFill>
                <a:highlight>
                  <a:schemeClr val="lt1"/>
                </a:highlight>
                <a:latin typeface="Roboto"/>
                <a:ea typeface="Roboto"/>
                <a:cs typeface="Roboto"/>
                <a:sym typeface="Roboto"/>
              </a:rPr>
              <a:t>Leukemia.</a:t>
            </a:r>
            <a:endParaRPr b="1" sz="1388">
              <a:solidFill>
                <a:srgbClr val="222222"/>
              </a:solidFill>
              <a:highlight>
                <a:schemeClr val="lt1"/>
              </a:highlight>
              <a:latin typeface="Roboto"/>
              <a:ea typeface="Roboto"/>
              <a:cs typeface="Roboto"/>
              <a:sym typeface="Roboto"/>
            </a:endParaRPr>
          </a:p>
          <a:p>
            <a:pPr indent="-316767" lvl="0" marL="457200" rtl="0" algn="l">
              <a:lnSpc>
                <a:spcPct val="115000"/>
              </a:lnSpc>
              <a:spcBef>
                <a:spcPts val="0"/>
              </a:spcBef>
              <a:spcAft>
                <a:spcPts val="0"/>
              </a:spcAft>
              <a:buClr>
                <a:srgbClr val="222222"/>
              </a:buClr>
              <a:buSzPts val="1388"/>
              <a:buFont typeface="Roboto"/>
              <a:buChar char="●"/>
            </a:pPr>
            <a:r>
              <a:rPr b="1" lang="en" sz="1388">
                <a:solidFill>
                  <a:srgbClr val="222222"/>
                </a:solidFill>
                <a:highlight>
                  <a:schemeClr val="lt1"/>
                </a:highlight>
                <a:latin typeface="Roboto"/>
                <a:ea typeface="Roboto"/>
                <a:cs typeface="Roboto"/>
                <a:sym typeface="Roboto"/>
              </a:rPr>
              <a:t>If we would have sufficient time and good quality data we would also try to incorporate the chronic leukemia in our model.</a:t>
            </a:r>
            <a:endParaRPr b="1" sz="1388">
              <a:solidFill>
                <a:srgbClr val="222222"/>
              </a:solidFill>
              <a:highlight>
                <a:schemeClr val="lt1"/>
              </a:highlight>
              <a:latin typeface="Roboto"/>
              <a:ea typeface="Roboto"/>
              <a:cs typeface="Roboto"/>
              <a:sym typeface="Roboto"/>
            </a:endParaRPr>
          </a:p>
          <a:p>
            <a:pPr indent="-316767" lvl="0" marL="457200" rtl="0" algn="l">
              <a:lnSpc>
                <a:spcPct val="115000"/>
              </a:lnSpc>
              <a:spcBef>
                <a:spcPts val="0"/>
              </a:spcBef>
              <a:spcAft>
                <a:spcPts val="0"/>
              </a:spcAft>
              <a:buClr>
                <a:schemeClr val="lt1"/>
              </a:buClr>
              <a:buSzPts val="1388"/>
              <a:buFont typeface="Roboto"/>
              <a:buChar char="●"/>
            </a:pPr>
            <a:r>
              <a:t/>
            </a:r>
            <a:endParaRPr b="1" sz="1388">
              <a:solidFill>
                <a:srgbClr val="222222"/>
              </a:solidFill>
              <a:highlight>
                <a:schemeClr val="lt1"/>
              </a:highlight>
              <a:latin typeface="Roboto"/>
              <a:ea typeface="Roboto"/>
              <a:cs typeface="Roboto"/>
              <a:sym typeface="Roboto"/>
            </a:endParaRPr>
          </a:p>
          <a:p>
            <a:pPr indent="-316767" lvl="0" marL="457200" rtl="0" algn="l">
              <a:lnSpc>
                <a:spcPct val="115000"/>
              </a:lnSpc>
              <a:spcBef>
                <a:spcPts val="0"/>
              </a:spcBef>
              <a:spcAft>
                <a:spcPts val="0"/>
              </a:spcAft>
              <a:buClr>
                <a:srgbClr val="222222"/>
              </a:buClr>
              <a:buSzPts val="1388"/>
              <a:buFont typeface="Roboto"/>
              <a:buChar char="●"/>
            </a:pPr>
            <a:r>
              <a:rPr b="1" lang="en" sz="1388">
                <a:solidFill>
                  <a:srgbClr val="222222"/>
                </a:solidFill>
                <a:highlight>
                  <a:schemeClr val="lt1"/>
                </a:highlight>
                <a:latin typeface="Roboto"/>
                <a:ea typeface="Roboto"/>
                <a:cs typeface="Roboto"/>
                <a:sym typeface="Roboto"/>
              </a:rPr>
              <a:t>Reviewing the past literature,we found the gene expression data can be used with good quality of feature engineering, performing suitable statistical test,selection of suitable machine learning algorithms we could attain the accuracy of around 70%.</a:t>
            </a:r>
            <a:endParaRPr b="1" sz="1388">
              <a:solidFill>
                <a:srgbClr val="222222"/>
              </a:solidFill>
              <a:highlight>
                <a:schemeClr val="lt1"/>
              </a:highlight>
              <a:latin typeface="Roboto"/>
              <a:ea typeface="Roboto"/>
              <a:cs typeface="Roboto"/>
              <a:sym typeface="Roboto"/>
            </a:endParaRPr>
          </a:p>
          <a:p>
            <a:pPr indent="-316767" lvl="0" marL="457200" rtl="0" algn="l">
              <a:lnSpc>
                <a:spcPct val="115000"/>
              </a:lnSpc>
              <a:spcBef>
                <a:spcPts val="0"/>
              </a:spcBef>
              <a:spcAft>
                <a:spcPts val="0"/>
              </a:spcAft>
              <a:buClr>
                <a:srgbClr val="222222"/>
              </a:buClr>
              <a:buSzPts val="1388"/>
              <a:buFont typeface="Roboto"/>
              <a:buChar char="●"/>
            </a:pPr>
            <a:r>
              <a:rPr b="1" lang="en" sz="1350">
                <a:solidFill>
                  <a:srgbClr val="222222"/>
                </a:solidFill>
                <a:highlight>
                  <a:schemeClr val="lt1"/>
                </a:highlight>
                <a:latin typeface="Roboto"/>
                <a:ea typeface="Roboto"/>
                <a:cs typeface="Roboto"/>
                <a:sym typeface="Roboto"/>
              </a:rPr>
              <a:t>Further, a statistical significance </a:t>
            </a:r>
            <a:r>
              <a:rPr b="1" i="1" lang="en" sz="1350">
                <a:solidFill>
                  <a:srgbClr val="222222"/>
                </a:solidFill>
                <a:highlight>
                  <a:schemeClr val="lt1"/>
                </a:highlight>
                <a:latin typeface="Roboto"/>
                <a:ea typeface="Roboto"/>
                <a:cs typeface="Roboto"/>
                <a:sym typeface="Roboto"/>
              </a:rPr>
              <a:t>T</a:t>
            </a:r>
            <a:r>
              <a:rPr b="1" lang="en" sz="1350">
                <a:solidFill>
                  <a:srgbClr val="222222"/>
                </a:solidFill>
                <a:highlight>
                  <a:schemeClr val="lt1"/>
                </a:highlight>
                <a:latin typeface="Roboto"/>
                <a:ea typeface="Roboto"/>
                <a:cs typeface="Roboto"/>
                <a:sym typeface="Roboto"/>
              </a:rPr>
              <a:t>-test is also performed to show the efficacy of the proposed approach.</a:t>
            </a:r>
            <a:endParaRPr b="1" sz="1350">
              <a:solidFill>
                <a:srgbClr val="222222"/>
              </a:solidFill>
              <a:highlight>
                <a:schemeClr val="lt1"/>
              </a:highlight>
              <a:latin typeface="Roboto"/>
              <a:ea typeface="Roboto"/>
              <a:cs typeface="Roboto"/>
              <a:sym typeface="Roboto"/>
            </a:endParaRPr>
          </a:p>
          <a:p>
            <a:pPr indent="-314325" lvl="0" marL="457200" rtl="0" algn="l">
              <a:lnSpc>
                <a:spcPct val="115000"/>
              </a:lnSpc>
              <a:spcBef>
                <a:spcPts val="0"/>
              </a:spcBef>
              <a:spcAft>
                <a:spcPts val="0"/>
              </a:spcAft>
              <a:buClr>
                <a:schemeClr val="lt1"/>
              </a:buClr>
              <a:buSzPts val="1350"/>
              <a:buFont typeface="Roboto"/>
              <a:buChar char="●"/>
            </a:pPr>
            <a:r>
              <a:t/>
            </a:r>
            <a:endParaRPr b="1" sz="1350">
              <a:solidFill>
                <a:srgbClr val="222222"/>
              </a:solidFill>
              <a:highlight>
                <a:schemeClr val="lt1"/>
              </a:highlight>
              <a:latin typeface="Roboto"/>
              <a:ea typeface="Roboto"/>
              <a:cs typeface="Roboto"/>
              <a:sym typeface="Roboto"/>
            </a:endParaRPr>
          </a:p>
          <a:p>
            <a:pPr indent="-316767" lvl="0" marL="457200" rtl="0" algn="l">
              <a:lnSpc>
                <a:spcPct val="115000"/>
              </a:lnSpc>
              <a:spcBef>
                <a:spcPts val="0"/>
              </a:spcBef>
              <a:spcAft>
                <a:spcPts val="0"/>
              </a:spcAft>
              <a:buClr>
                <a:srgbClr val="222222"/>
              </a:buClr>
              <a:buSzPts val="1388"/>
              <a:buFont typeface="Roboto"/>
              <a:buChar char="●"/>
            </a:pPr>
            <a:r>
              <a:rPr b="1" lang="en" sz="1388">
                <a:solidFill>
                  <a:srgbClr val="222222"/>
                </a:solidFill>
                <a:highlight>
                  <a:schemeClr val="lt1"/>
                </a:highlight>
                <a:latin typeface="Roboto"/>
                <a:ea typeface="Roboto"/>
                <a:cs typeface="Roboto"/>
                <a:sym typeface="Roboto"/>
              </a:rPr>
              <a:t>Major challenge we would likely face is the low accuracy due to low amount of data,which we would try to solve by using techniques like synthetic data generation,data augmentation etc.</a:t>
            </a:r>
            <a:endParaRPr b="1" sz="1388">
              <a:solidFill>
                <a:srgbClr val="222222"/>
              </a:solidFill>
              <a:highlight>
                <a:schemeClr val="lt1"/>
              </a:highlight>
              <a:latin typeface="Roboto"/>
              <a:ea typeface="Roboto"/>
              <a:cs typeface="Roboto"/>
              <a:sym typeface="Roboto"/>
            </a:endParaRPr>
          </a:p>
          <a:p>
            <a:pPr indent="-316767" lvl="0" marL="457200" rtl="0" algn="l">
              <a:lnSpc>
                <a:spcPct val="115000"/>
              </a:lnSpc>
              <a:spcBef>
                <a:spcPts val="0"/>
              </a:spcBef>
              <a:spcAft>
                <a:spcPts val="0"/>
              </a:spcAft>
              <a:buClr>
                <a:schemeClr val="lt1"/>
              </a:buClr>
              <a:buSzPts val="1388"/>
              <a:buFont typeface="Roboto"/>
              <a:buChar char="●"/>
            </a:pPr>
            <a:r>
              <a:t/>
            </a:r>
            <a:endParaRPr b="1" sz="1388">
              <a:solidFill>
                <a:srgbClr val="222222"/>
              </a:solidFill>
              <a:highlight>
                <a:schemeClr val="lt1"/>
              </a:highlight>
              <a:latin typeface="Roboto"/>
              <a:ea typeface="Roboto"/>
              <a:cs typeface="Roboto"/>
              <a:sym typeface="Roboto"/>
            </a:endParaRPr>
          </a:p>
          <a:p>
            <a:pPr indent="-316767" lvl="0" marL="457200" rtl="0" algn="l">
              <a:lnSpc>
                <a:spcPct val="115000"/>
              </a:lnSpc>
              <a:spcBef>
                <a:spcPts val="0"/>
              </a:spcBef>
              <a:spcAft>
                <a:spcPts val="0"/>
              </a:spcAft>
              <a:buClr>
                <a:srgbClr val="222222"/>
              </a:buClr>
              <a:buSzPts val="1388"/>
              <a:buFont typeface="Roboto"/>
              <a:buChar char="●"/>
            </a:pPr>
            <a:r>
              <a:rPr b="1" lang="en" sz="1388">
                <a:solidFill>
                  <a:srgbClr val="222222"/>
                </a:solidFill>
                <a:highlight>
                  <a:schemeClr val="lt1"/>
                </a:highlight>
                <a:latin typeface="Roboto"/>
                <a:ea typeface="Roboto"/>
                <a:cs typeface="Roboto"/>
                <a:sym typeface="Roboto"/>
              </a:rPr>
              <a:t>Moreover we can use the transfer learning technique in which we could fine tune the largely trained model on our dataset.Some literatures have also shown very high accuracy(about 96%) by using some deep learning techniques like CNN, ANN, LSTM. And the newly came Transformer Architecture also have feasibility to work on large dataset to give high accuracy.</a:t>
            </a:r>
            <a:endParaRPr b="1" sz="1388">
              <a:solidFill>
                <a:srgbClr val="222222"/>
              </a:solidFill>
              <a:highlight>
                <a:schemeClr val="lt1"/>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630550" y="1403973"/>
            <a:ext cx="8437200" cy="1307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2700"/>
              <a:buFont typeface="Arial"/>
              <a:buNone/>
            </a:pPr>
            <a:r>
              <a:rPr lang="en" sz="3659"/>
              <a:t>We may follow the general flow as given:</a:t>
            </a:r>
            <a:endParaRPr sz="3659"/>
          </a:p>
        </p:txBody>
      </p:sp>
      <p:pic>
        <p:nvPicPr>
          <p:cNvPr id="241" name="Google Shape;241;p38"/>
          <p:cNvPicPr preferRelativeResize="0"/>
          <p:nvPr/>
        </p:nvPicPr>
        <p:blipFill rotWithShape="1">
          <a:blip r:embed="rId3">
            <a:alphaModFix/>
          </a:blip>
          <a:srcRect b="0" l="0" r="0" t="0"/>
          <a:stretch/>
        </p:blipFill>
        <p:spPr>
          <a:xfrm>
            <a:off x="463375" y="2349107"/>
            <a:ext cx="7505700" cy="26334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idx="4294967295" type="title"/>
          </p:nvPr>
        </p:nvSpPr>
        <p:spPr>
          <a:xfrm>
            <a:off x="549050" y="5755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sz="3500">
                <a:solidFill>
                  <a:srgbClr val="FF0000"/>
                </a:solidFill>
                <a:highlight>
                  <a:srgbClr val="FFFF00"/>
                </a:highlight>
              </a:rPr>
              <a:t>Dataset:</a:t>
            </a:r>
            <a:endParaRPr b="1" i="1" sz="3500">
              <a:solidFill>
                <a:srgbClr val="FF0000"/>
              </a:solidFill>
              <a:highlight>
                <a:srgbClr val="FFFF00"/>
              </a:highlight>
            </a:endParaRPr>
          </a:p>
        </p:txBody>
      </p:sp>
      <p:sp>
        <p:nvSpPr>
          <p:cNvPr id="247" name="Google Shape;247;p39"/>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248" name="Google Shape;248;p39"/>
          <p:cNvSpPr txBox="1"/>
          <p:nvPr/>
        </p:nvSpPr>
        <p:spPr>
          <a:xfrm>
            <a:off x="819150" y="3163600"/>
            <a:ext cx="7797600" cy="11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p:txBody>
      </p:sp>
      <p:sp>
        <p:nvSpPr>
          <p:cNvPr id="249" name="Google Shape;249;p39"/>
          <p:cNvSpPr txBox="1"/>
          <p:nvPr>
            <p:ph idx="4294967295" type="body"/>
          </p:nvPr>
        </p:nvSpPr>
        <p:spPr>
          <a:xfrm>
            <a:off x="297450" y="1614625"/>
            <a:ext cx="8549100" cy="32715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b="1" lang="en" sz="1350">
                <a:solidFill>
                  <a:srgbClr val="222222"/>
                </a:solidFill>
                <a:highlight>
                  <a:schemeClr val="lt1"/>
                </a:highlight>
                <a:latin typeface="Roboto"/>
                <a:ea typeface="Roboto"/>
                <a:cs typeface="Roboto"/>
                <a:sym typeface="Roboto"/>
              </a:rPr>
              <a:t>In this we would use the dataset:</a:t>
            </a:r>
            <a:endParaRPr b="1" sz="1350">
              <a:solidFill>
                <a:srgbClr val="222222"/>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SzPts val="1400"/>
              <a:buChar char="○"/>
            </a:pPr>
            <a:r>
              <a:rPr b="1" lang="en" sz="1350">
                <a:solidFill>
                  <a:srgbClr val="222222"/>
                </a:solidFill>
                <a:highlight>
                  <a:schemeClr val="lt1"/>
                </a:highlight>
                <a:latin typeface="Roboto"/>
                <a:ea typeface="Roboto"/>
                <a:cs typeface="Roboto"/>
                <a:sym typeface="Roboto"/>
              </a:rPr>
              <a:t> Having accession no GSE28497 from NCBI-GEO database,For </a:t>
            </a:r>
            <a:r>
              <a:rPr b="1" lang="en" sz="1088">
                <a:solidFill>
                  <a:srgbClr val="222222"/>
                </a:solidFill>
                <a:highlight>
                  <a:schemeClr val="lt1"/>
                </a:highlight>
                <a:latin typeface="Roboto"/>
                <a:ea typeface="Roboto"/>
                <a:cs typeface="Roboto"/>
                <a:sym typeface="Roboto"/>
              </a:rPr>
              <a:t>Acute Lymphocytic Leukemia.</a:t>
            </a:r>
            <a:r>
              <a:rPr lang="en" sz="1150">
                <a:solidFill>
                  <a:srgbClr val="222222"/>
                </a:solidFill>
                <a:highlight>
                  <a:schemeClr val="lt1"/>
                </a:highlight>
                <a:latin typeface="Roboto"/>
                <a:ea typeface="Roboto"/>
                <a:cs typeface="Roboto"/>
                <a:sym typeface="Roboto"/>
              </a:rPr>
              <a:t>The dataset contains 281 samples, 22,285 genes (features), and seven target classes </a:t>
            </a:r>
            <a:r>
              <a:rPr b="1" lang="en" sz="888">
                <a:solidFill>
                  <a:srgbClr val="222222"/>
                </a:solidFill>
                <a:highlight>
                  <a:schemeClr val="lt1"/>
                </a:highlight>
                <a:latin typeface="Roboto"/>
                <a:ea typeface="Roboto"/>
                <a:cs typeface="Roboto"/>
                <a:sym typeface="Roboto"/>
              </a:rPr>
              <a:t> </a:t>
            </a:r>
            <a:r>
              <a:rPr b="1" lang="en" sz="1088" u="sng">
                <a:solidFill>
                  <a:schemeClr val="hlink"/>
                </a:solidFill>
                <a:highlight>
                  <a:schemeClr val="lt1"/>
                </a:highlight>
                <a:latin typeface="Roboto"/>
                <a:ea typeface="Roboto"/>
                <a:cs typeface="Roboto"/>
                <a:sym typeface="Roboto"/>
                <a:hlinkClick r:id="rId3"/>
              </a:rPr>
              <a:t>https://www.ncbi.nlm.nih.gov/geo/query/acc.cgi?acc=GSE28497</a:t>
            </a:r>
            <a:endParaRPr sz="200">
              <a:solidFill>
                <a:srgbClr val="222222"/>
              </a:solidFill>
              <a:highlight>
                <a:schemeClr val="lt1"/>
              </a:highlight>
              <a:latin typeface="Roboto"/>
              <a:ea typeface="Roboto"/>
              <a:cs typeface="Roboto"/>
              <a:sym typeface="Roboto"/>
            </a:endParaRPr>
          </a:p>
          <a:p>
            <a:pPr indent="-314325" lvl="1" marL="914400" rtl="0" algn="l">
              <a:lnSpc>
                <a:spcPct val="115000"/>
              </a:lnSpc>
              <a:spcBef>
                <a:spcPts val="0"/>
              </a:spcBef>
              <a:spcAft>
                <a:spcPts val="0"/>
              </a:spcAft>
              <a:buClr>
                <a:schemeClr val="dk1"/>
              </a:buClr>
              <a:buSzPts val="1350"/>
              <a:buFont typeface="Roboto"/>
              <a:buChar char="○"/>
            </a:pPr>
            <a:r>
              <a:t/>
            </a:r>
            <a:endParaRPr b="1" sz="1350">
              <a:solidFill>
                <a:srgbClr val="222222"/>
              </a:solidFill>
              <a:highlight>
                <a:schemeClr val="lt1"/>
              </a:highlight>
              <a:latin typeface="Roboto"/>
              <a:ea typeface="Roboto"/>
              <a:cs typeface="Roboto"/>
              <a:sym typeface="Roboto"/>
            </a:endParaRPr>
          </a:p>
          <a:p>
            <a:pPr indent="-317500" lvl="1" marL="914400" rtl="0" algn="l">
              <a:lnSpc>
                <a:spcPct val="115000"/>
              </a:lnSpc>
              <a:spcBef>
                <a:spcPts val="0"/>
              </a:spcBef>
              <a:spcAft>
                <a:spcPts val="0"/>
              </a:spcAft>
              <a:buSzPts val="1400"/>
              <a:buChar char="○"/>
            </a:pPr>
            <a:r>
              <a:rPr b="1" lang="en" sz="1350">
                <a:solidFill>
                  <a:srgbClr val="222222"/>
                </a:solidFill>
                <a:highlight>
                  <a:schemeClr val="lt1"/>
                </a:highlight>
                <a:latin typeface="Roboto"/>
                <a:ea typeface="Roboto"/>
                <a:cs typeface="Roboto"/>
                <a:sym typeface="Roboto"/>
              </a:rPr>
              <a:t>  Having accession no GSE9476 from NCBI-GEO database,For </a:t>
            </a:r>
            <a:r>
              <a:rPr b="1" lang="en" sz="1088">
                <a:solidFill>
                  <a:srgbClr val="222222"/>
                </a:solidFill>
                <a:highlight>
                  <a:schemeClr val="lt1"/>
                </a:highlight>
                <a:latin typeface="Roboto"/>
                <a:ea typeface="Roboto"/>
                <a:cs typeface="Roboto"/>
                <a:sym typeface="Roboto"/>
              </a:rPr>
              <a:t>Acute </a:t>
            </a:r>
            <a:r>
              <a:rPr b="1" lang="en" sz="1073">
                <a:solidFill>
                  <a:srgbClr val="222222"/>
                </a:solidFill>
                <a:highlight>
                  <a:schemeClr val="lt1"/>
                </a:highlight>
                <a:latin typeface="Roboto"/>
                <a:ea typeface="Roboto"/>
                <a:cs typeface="Roboto"/>
                <a:sym typeface="Roboto"/>
              </a:rPr>
              <a:t>Myelogenous </a:t>
            </a:r>
            <a:r>
              <a:rPr b="1" lang="en" sz="1088">
                <a:solidFill>
                  <a:srgbClr val="222222"/>
                </a:solidFill>
                <a:highlight>
                  <a:schemeClr val="lt1"/>
                </a:highlight>
                <a:latin typeface="Roboto"/>
                <a:ea typeface="Roboto"/>
                <a:cs typeface="Roboto"/>
                <a:sym typeface="Roboto"/>
              </a:rPr>
              <a:t> Leukemia </a:t>
            </a:r>
            <a:r>
              <a:rPr b="1" lang="en" sz="1088" u="sng">
                <a:solidFill>
                  <a:schemeClr val="hlink"/>
                </a:solidFill>
                <a:highlight>
                  <a:schemeClr val="lt1"/>
                </a:highlight>
                <a:latin typeface="Roboto"/>
                <a:ea typeface="Roboto"/>
                <a:cs typeface="Roboto"/>
                <a:sym typeface="Roboto"/>
                <a:hlinkClick r:id="rId4"/>
              </a:rPr>
              <a:t>https://www.ncbi.nlm.nih.gov/geo/query/acc.cgi?acc=GSE9476</a:t>
            </a:r>
            <a:endParaRPr sz="200">
              <a:solidFill>
                <a:srgbClr val="222222"/>
              </a:solidFill>
              <a:highlight>
                <a:schemeClr val="lt1"/>
              </a:highlight>
              <a:latin typeface="Roboto"/>
              <a:ea typeface="Roboto"/>
              <a:cs typeface="Roboto"/>
              <a:sym typeface="Roboto"/>
            </a:endParaRPr>
          </a:p>
          <a:p>
            <a:pPr indent="-241300" lvl="0" marL="457200" rtl="0" algn="l">
              <a:lnSpc>
                <a:spcPct val="115000"/>
              </a:lnSpc>
              <a:spcBef>
                <a:spcPts val="0"/>
              </a:spcBef>
              <a:spcAft>
                <a:spcPts val="0"/>
              </a:spcAft>
              <a:buClr>
                <a:srgbClr val="222222"/>
              </a:buClr>
              <a:buSzPts val="200"/>
              <a:buFont typeface="Roboto"/>
              <a:buChar char="●"/>
            </a:pPr>
            <a:r>
              <a:t/>
            </a:r>
            <a:endParaRPr sz="2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2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300"/>
              <a:buNone/>
            </a:pPr>
            <a:r>
              <a:t/>
            </a:r>
            <a:endParaRPr sz="200">
              <a:solidFill>
                <a:srgbClr val="222222"/>
              </a:solidFill>
              <a:highlight>
                <a:srgbClr val="FFFFFF"/>
              </a:highlight>
              <a:latin typeface="Roboto"/>
              <a:ea typeface="Roboto"/>
              <a:cs typeface="Roboto"/>
              <a:sym typeface="Roboto"/>
            </a:endParaRPr>
          </a:p>
          <a:p>
            <a:pPr indent="-241300" lvl="0" marL="457200" rtl="0" algn="l">
              <a:lnSpc>
                <a:spcPct val="115000"/>
              </a:lnSpc>
              <a:spcBef>
                <a:spcPts val="1200"/>
              </a:spcBef>
              <a:spcAft>
                <a:spcPts val="0"/>
              </a:spcAft>
              <a:buClr>
                <a:srgbClr val="222222"/>
              </a:buClr>
              <a:buSzPts val="200"/>
              <a:buFont typeface="Roboto"/>
              <a:buChar char="●"/>
            </a:pPr>
            <a:r>
              <a:t/>
            </a:r>
            <a:endParaRPr sz="200">
              <a:solidFill>
                <a:srgbClr val="222222"/>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24000"/>
              </a:lnSpc>
              <a:spcBef>
                <a:spcPts val="1800"/>
              </a:spcBef>
              <a:spcAft>
                <a:spcPts val="0"/>
              </a:spcAft>
              <a:buSzPct val="116754"/>
              <a:buNone/>
            </a:pPr>
            <a:r>
              <a:rPr b="1" i="1" lang="en" sz="2855" u="sng">
                <a:solidFill>
                  <a:srgbClr val="FF0000"/>
                </a:solidFill>
                <a:highlight>
                  <a:srgbClr val="FFFF00"/>
                </a:highlight>
                <a:latin typeface="Roboto"/>
                <a:ea typeface="Roboto"/>
                <a:cs typeface="Roboto"/>
                <a:sym typeface="Roboto"/>
              </a:rPr>
              <a:t>Data description and basic flow</a:t>
            </a:r>
            <a:endParaRPr b="1" i="1" sz="2855" u="sng">
              <a:solidFill>
                <a:srgbClr val="FF0000"/>
              </a:solidFill>
              <a:highlight>
                <a:srgbClr val="FFFF00"/>
              </a:highlight>
              <a:latin typeface="Roboto"/>
              <a:ea typeface="Roboto"/>
              <a:cs typeface="Roboto"/>
              <a:sym typeface="Roboto"/>
            </a:endParaRPr>
          </a:p>
          <a:p>
            <a:pPr indent="0" lvl="0" marL="0" rtl="0" algn="l">
              <a:lnSpc>
                <a:spcPct val="100000"/>
              </a:lnSpc>
              <a:spcBef>
                <a:spcPts val="600"/>
              </a:spcBef>
              <a:spcAft>
                <a:spcPts val="0"/>
              </a:spcAft>
              <a:buSzPct val="75757"/>
              <a:buNone/>
            </a:pPr>
            <a:r>
              <a:t/>
            </a:r>
            <a:endParaRPr>
              <a:solidFill>
                <a:srgbClr val="FF0000"/>
              </a:solidFill>
              <a:highlight>
                <a:srgbClr val="FFFF00"/>
              </a:highlight>
            </a:endParaRPr>
          </a:p>
        </p:txBody>
      </p:sp>
      <p:sp>
        <p:nvSpPr>
          <p:cNvPr id="255" name="Google Shape;255;p40"/>
          <p:cNvSpPr txBox="1"/>
          <p:nvPr>
            <p:ph idx="4294967295" type="body"/>
          </p:nvPr>
        </p:nvSpPr>
        <p:spPr>
          <a:xfrm>
            <a:off x="144775" y="1676400"/>
            <a:ext cx="9496500" cy="3972000"/>
          </a:xfrm>
          <a:prstGeom prst="rect">
            <a:avLst/>
          </a:prstGeom>
          <a:noFill/>
          <a:ln>
            <a:noFill/>
          </a:ln>
        </p:spPr>
        <p:txBody>
          <a:bodyPr anchorCtr="0" anchor="t" bIns="91425" lIns="91425" spcFirstLastPara="1" rIns="91425" wrap="square" tIns="91425">
            <a:normAutofit/>
          </a:bodyPr>
          <a:lstStyle/>
          <a:p>
            <a:pPr indent="-431800" lvl="0" marL="457200" rtl="0" algn="l">
              <a:lnSpc>
                <a:spcPct val="115000"/>
              </a:lnSpc>
              <a:spcBef>
                <a:spcPts val="0"/>
              </a:spcBef>
              <a:spcAft>
                <a:spcPts val="0"/>
              </a:spcAft>
              <a:buSzPts val="3200"/>
              <a:buChar char="•"/>
            </a:pPr>
            <a:r>
              <a:rPr lang="en" sz="1350">
                <a:solidFill>
                  <a:srgbClr val="222222"/>
                </a:solidFill>
                <a:highlight>
                  <a:srgbClr val="FFFFFF"/>
                </a:highlight>
                <a:latin typeface="Roboto"/>
                <a:ea typeface="Roboto"/>
                <a:cs typeface="Roboto"/>
                <a:sym typeface="Roboto"/>
              </a:rPr>
              <a:t>Dataset contains the </a:t>
            </a:r>
            <a:r>
              <a:rPr lang="en" sz="1350">
                <a:solidFill>
                  <a:srgbClr val="222222"/>
                </a:solidFill>
                <a:highlight>
                  <a:schemeClr val="lt1"/>
                </a:highlight>
                <a:latin typeface="Roboto"/>
                <a:ea typeface="Roboto"/>
                <a:cs typeface="Roboto"/>
                <a:sym typeface="Roboto"/>
              </a:rPr>
              <a:t>22,285 genes (features),from 270 patients and </a:t>
            </a:r>
            <a:r>
              <a:rPr lang="en" sz="1100">
                <a:solidFill>
                  <a:srgbClr val="000000"/>
                </a:solidFill>
                <a:highlight>
                  <a:schemeClr val="lt1"/>
                </a:highlight>
                <a:latin typeface="Verdana"/>
                <a:ea typeface="Verdana"/>
                <a:cs typeface="Verdana"/>
                <a:sym typeface="Verdana"/>
              </a:rPr>
              <a:t>normal CD19 CD10 B-cell progenitors (n=4).</a:t>
            </a:r>
            <a:endParaRPr sz="1100">
              <a:solidFill>
                <a:srgbClr val="000000"/>
              </a:solidFill>
              <a:highlight>
                <a:schemeClr val="lt1"/>
              </a:highlight>
              <a:latin typeface="Verdana"/>
              <a:ea typeface="Verdana"/>
              <a:cs typeface="Verdana"/>
              <a:sym typeface="Verdana"/>
            </a:endParaRPr>
          </a:p>
          <a:p>
            <a:pPr indent="-298450" lvl="0" marL="457200" rtl="0" algn="l">
              <a:lnSpc>
                <a:spcPct val="115000"/>
              </a:lnSpc>
              <a:spcBef>
                <a:spcPts val="0"/>
              </a:spcBef>
              <a:spcAft>
                <a:spcPts val="0"/>
              </a:spcAft>
              <a:buClr>
                <a:srgbClr val="000000"/>
              </a:buClr>
              <a:buSzPts val="1100"/>
              <a:buFont typeface="Verdana"/>
              <a:buChar char="•"/>
            </a:pPr>
            <a:r>
              <a:rPr lang="en" sz="1100">
                <a:solidFill>
                  <a:srgbClr val="000000"/>
                </a:solidFill>
                <a:highlight>
                  <a:schemeClr val="lt1"/>
                </a:highlight>
                <a:latin typeface="Verdana"/>
                <a:ea typeface="Verdana"/>
                <a:cs typeface="Verdana"/>
                <a:sym typeface="Verdana"/>
              </a:rPr>
              <a:t>22,285 different probes are used for identifying the 22,285 genes.</a:t>
            </a:r>
            <a:endParaRPr sz="1100">
              <a:solidFill>
                <a:srgbClr val="000000"/>
              </a:solidFill>
              <a:highlight>
                <a:schemeClr val="lt1"/>
              </a:highlight>
              <a:latin typeface="Verdana"/>
              <a:ea typeface="Verdana"/>
              <a:cs typeface="Verdana"/>
              <a:sym typeface="Verdana"/>
            </a:endParaRPr>
          </a:p>
          <a:p>
            <a:pPr indent="-298450" lvl="0" marL="914400" rtl="0" algn="l">
              <a:lnSpc>
                <a:spcPct val="115000"/>
              </a:lnSpc>
              <a:spcBef>
                <a:spcPts val="0"/>
              </a:spcBef>
              <a:spcAft>
                <a:spcPts val="0"/>
              </a:spcAft>
              <a:buClr>
                <a:srgbClr val="000000"/>
              </a:buClr>
              <a:buSzPts val="1100"/>
              <a:buFont typeface="Verdana"/>
              <a:buChar char="•"/>
            </a:pPr>
            <a:r>
              <a:rPr lang="en" sz="1100">
                <a:solidFill>
                  <a:srgbClr val="000000"/>
                </a:solidFill>
                <a:highlight>
                  <a:schemeClr val="lt1"/>
                </a:highlight>
                <a:latin typeface="Verdana"/>
                <a:ea typeface="Verdana"/>
                <a:cs typeface="Verdana"/>
                <a:sym typeface="Verdana"/>
              </a:rPr>
              <a:t>Probes are represented by ID_REF For instance, "1007_s_at", "1053_at", "117_at.</a:t>
            </a:r>
            <a:endParaRPr sz="1100">
              <a:solidFill>
                <a:srgbClr val="000000"/>
              </a:solidFill>
              <a:highlight>
                <a:schemeClr val="lt1"/>
              </a:highlight>
              <a:latin typeface="Verdana"/>
              <a:ea typeface="Verdana"/>
              <a:cs typeface="Verdana"/>
              <a:sym typeface="Verdana"/>
            </a:endParaRPr>
          </a:p>
          <a:p>
            <a:pPr indent="-298450" lvl="0" marL="914400" rtl="0" algn="l">
              <a:lnSpc>
                <a:spcPct val="115000"/>
              </a:lnSpc>
              <a:spcBef>
                <a:spcPts val="0"/>
              </a:spcBef>
              <a:spcAft>
                <a:spcPts val="0"/>
              </a:spcAft>
              <a:buClr>
                <a:srgbClr val="000000"/>
              </a:buClr>
              <a:buSzPts val="1100"/>
              <a:buFont typeface="Verdana"/>
              <a:buChar char="•"/>
            </a:pPr>
            <a:r>
              <a:rPr lang="en" sz="1100">
                <a:solidFill>
                  <a:srgbClr val="000000"/>
                </a:solidFill>
                <a:highlight>
                  <a:schemeClr val="lt1"/>
                </a:highlight>
                <a:latin typeface="Verdana"/>
                <a:ea typeface="Verdana"/>
                <a:cs typeface="Verdana"/>
                <a:sym typeface="Verdana"/>
              </a:rPr>
              <a:t> Value </a:t>
            </a:r>
            <a:r>
              <a:rPr lang="en" sz="1100">
                <a:solidFill>
                  <a:srgbClr val="000000"/>
                </a:solidFill>
                <a:highlight>
                  <a:schemeClr val="lt1"/>
                </a:highlight>
                <a:latin typeface="Verdana"/>
                <a:ea typeface="Verdana"/>
                <a:cs typeface="Verdana"/>
                <a:sym typeface="Verdana"/>
              </a:rPr>
              <a:t>represent</a:t>
            </a:r>
            <a:r>
              <a:rPr lang="en" sz="1100">
                <a:solidFill>
                  <a:srgbClr val="000000"/>
                </a:solidFill>
                <a:highlight>
                  <a:schemeClr val="lt1"/>
                </a:highlight>
                <a:latin typeface="Verdana"/>
                <a:ea typeface="Verdana"/>
                <a:cs typeface="Verdana"/>
                <a:sym typeface="Verdana"/>
              </a:rPr>
              <a:t> the intensity of microarray scanner.</a:t>
            </a:r>
            <a:endParaRPr sz="1100">
              <a:solidFill>
                <a:srgbClr val="000000"/>
              </a:solidFill>
              <a:highlight>
                <a:schemeClr val="lt1"/>
              </a:highlight>
              <a:latin typeface="Verdana"/>
              <a:ea typeface="Verdana"/>
              <a:cs typeface="Verdana"/>
              <a:sym typeface="Verdana"/>
            </a:endParaRPr>
          </a:p>
          <a:p>
            <a:pPr indent="-298450" lvl="0" marL="914400" rtl="0" algn="l">
              <a:lnSpc>
                <a:spcPct val="115000"/>
              </a:lnSpc>
              <a:spcBef>
                <a:spcPts val="0"/>
              </a:spcBef>
              <a:spcAft>
                <a:spcPts val="0"/>
              </a:spcAft>
              <a:buClr>
                <a:srgbClr val="000000"/>
              </a:buClr>
              <a:buSzPts val="1100"/>
              <a:buFont typeface="Verdana"/>
              <a:buChar char="•"/>
            </a:pPr>
            <a:r>
              <a:rPr lang="en" sz="1100">
                <a:solidFill>
                  <a:srgbClr val="000000"/>
                </a:solidFill>
                <a:highlight>
                  <a:schemeClr val="lt1"/>
                </a:highlight>
                <a:latin typeface="Verdana"/>
                <a:ea typeface="Verdana"/>
                <a:cs typeface="Verdana"/>
                <a:sym typeface="Verdana"/>
              </a:rPr>
              <a:t>ABS_CALL represent if the intensity is detected above background level or not.</a:t>
            </a:r>
            <a:endParaRPr sz="1100">
              <a:solidFill>
                <a:srgbClr val="000000"/>
              </a:solidFill>
              <a:highlight>
                <a:schemeClr val="lt1"/>
              </a:highlight>
              <a:latin typeface="Verdana"/>
              <a:ea typeface="Verdana"/>
              <a:cs typeface="Verdana"/>
              <a:sym typeface="Verdana"/>
            </a:endParaRPr>
          </a:p>
          <a:p>
            <a:pPr indent="-298450" lvl="0" marL="914400" rtl="0" algn="l">
              <a:lnSpc>
                <a:spcPct val="115000"/>
              </a:lnSpc>
              <a:spcBef>
                <a:spcPts val="0"/>
              </a:spcBef>
              <a:spcAft>
                <a:spcPts val="0"/>
              </a:spcAft>
              <a:buClr>
                <a:srgbClr val="000000"/>
              </a:buClr>
              <a:buSzPts val="1100"/>
              <a:buFont typeface="Verdana"/>
              <a:buChar char="•"/>
            </a:pPr>
            <a:r>
              <a:rPr lang="en" sz="1100">
                <a:solidFill>
                  <a:srgbClr val="000000"/>
                </a:solidFill>
                <a:highlight>
                  <a:schemeClr val="lt1"/>
                </a:highlight>
                <a:latin typeface="Verdana"/>
                <a:ea typeface="Verdana"/>
                <a:cs typeface="Verdana"/>
                <a:sym typeface="Verdana"/>
              </a:rPr>
              <a:t>P-value is a measure used to determine the significance of an observed result.</a:t>
            </a:r>
            <a:endParaRPr sz="1100">
              <a:solidFill>
                <a:srgbClr val="000000"/>
              </a:solidFill>
              <a:highlight>
                <a:schemeClr val="lt1"/>
              </a:highlight>
              <a:latin typeface="Verdana"/>
              <a:ea typeface="Verdana"/>
              <a:cs typeface="Verdana"/>
              <a:sym typeface="Verdana"/>
            </a:endParaRPr>
          </a:p>
          <a:p>
            <a:pPr indent="0" lvl="0" marL="0" rtl="0" algn="just">
              <a:spcBef>
                <a:spcPts val="1200"/>
              </a:spcBef>
              <a:spcAft>
                <a:spcPts val="0"/>
              </a:spcAft>
              <a:buNone/>
            </a:pPr>
            <a:r>
              <a:rPr lang="en" sz="1100">
                <a:solidFill>
                  <a:srgbClr val="000000"/>
                </a:solidFill>
                <a:highlight>
                  <a:srgbClr val="FFFFFF"/>
                </a:highlight>
                <a:latin typeface="Verdana"/>
                <a:ea typeface="Verdana"/>
                <a:cs typeface="Verdana"/>
                <a:sym typeface="Verdana"/>
              </a:rPr>
              <a:t>The data were analyzed with Microarray Suite version 5.0 (MAS 5.0) using Affymetrix default analysis settings and global scaling as normalization method. The trimmed mean target intensity of each array was arbitrarily set to 500.</a:t>
            </a:r>
            <a:endParaRPr sz="1100">
              <a:solidFill>
                <a:srgbClr val="000000"/>
              </a:solidFill>
              <a:highlight>
                <a:srgbClr val="FFFFFF"/>
              </a:highlight>
              <a:latin typeface="Verdana"/>
              <a:ea typeface="Verdana"/>
              <a:cs typeface="Verdana"/>
              <a:sym typeface="Verdana"/>
            </a:endParaRPr>
          </a:p>
          <a:p>
            <a:pPr indent="0" lvl="0" marL="0" rtl="0" algn="l">
              <a:lnSpc>
                <a:spcPct val="100000"/>
              </a:lnSpc>
              <a:spcBef>
                <a:spcPts val="640"/>
              </a:spcBef>
              <a:spcAft>
                <a:spcPts val="0"/>
              </a:spcAft>
              <a:buNone/>
            </a:pPr>
            <a:r>
              <a:rPr lang="en" sz="1100">
                <a:solidFill>
                  <a:srgbClr val="000000"/>
                </a:solidFill>
                <a:highlight>
                  <a:srgbClr val="FFFFFF"/>
                </a:highlight>
                <a:latin typeface="Verdana"/>
                <a:ea typeface="Verdana"/>
                <a:cs typeface="Verdana"/>
                <a:sym typeface="Verdana"/>
              </a:rPr>
              <a:t> </a:t>
            </a:r>
            <a:endParaRPr sz="1100">
              <a:solidFill>
                <a:srgbClr val="000000"/>
              </a:solidFill>
              <a:highlight>
                <a:srgbClr val="FFFFFF"/>
              </a:highlight>
              <a:latin typeface="Verdana"/>
              <a:ea typeface="Verdana"/>
              <a:cs typeface="Verdana"/>
              <a:sym typeface="Verdana"/>
            </a:endParaRPr>
          </a:p>
          <a:p>
            <a:pPr indent="0" lvl="0" marL="0" rtl="0" algn="l">
              <a:lnSpc>
                <a:spcPct val="100000"/>
              </a:lnSpc>
              <a:spcBef>
                <a:spcPts val="640"/>
              </a:spcBef>
              <a:spcAft>
                <a:spcPts val="0"/>
              </a:spcAft>
              <a:buNone/>
            </a:pPr>
            <a:r>
              <a:rPr lang="en" sz="1100">
                <a:solidFill>
                  <a:srgbClr val="000000"/>
                </a:solidFill>
                <a:highlight>
                  <a:srgbClr val="FFFFFF"/>
                </a:highlight>
                <a:latin typeface="Verdana"/>
                <a:ea typeface="Verdana"/>
                <a:cs typeface="Verdana"/>
                <a:sym typeface="Verdana"/>
              </a:rPr>
              <a:t>The downloaded file is in the .CEL.gz format, So we may first convert to .csv file so then we will convert to pandas dataframe.</a:t>
            </a:r>
            <a:endParaRPr sz="1100">
              <a:solidFill>
                <a:srgbClr val="000000"/>
              </a:solidFill>
              <a:highlight>
                <a:srgbClr val="FFFFFF"/>
              </a:highlight>
              <a:latin typeface="Verdana"/>
              <a:ea typeface="Verdana"/>
              <a:cs typeface="Verdana"/>
              <a:sym typeface="Verdana"/>
            </a:endParaRPr>
          </a:p>
          <a:p>
            <a:pPr indent="0" lvl="0" marL="0" rtl="0" algn="l">
              <a:lnSpc>
                <a:spcPct val="100000"/>
              </a:lnSpc>
              <a:spcBef>
                <a:spcPts val="640"/>
              </a:spcBef>
              <a:spcAft>
                <a:spcPts val="0"/>
              </a:spcAft>
              <a:buNone/>
            </a:pPr>
            <a:r>
              <a:t/>
            </a:r>
            <a:endParaRPr sz="1100">
              <a:solidFill>
                <a:srgbClr val="000000"/>
              </a:solidFill>
              <a:highlight>
                <a:srgbClr val="FFFFFF"/>
              </a:highlight>
              <a:latin typeface="Verdana"/>
              <a:ea typeface="Verdana"/>
              <a:cs typeface="Verdana"/>
              <a:sym typeface="Verdana"/>
            </a:endParaRPr>
          </a:p>
          <a:p>
            <a:pPr indent="0" lvl="0" marL="0" rtl="0" algn="l">
              <a:lnSpc>
                <a:spcPct val="115000"/>
              </a:lnSpc>
              <a:spcBef>
                <a:spcPts val="0"/>
              </a:spcBef>
              <a:spcAft>
                <a:spcPts val="0"/>
              </a:spcAft>
              <a:buSzPts val="1300"/>
              <a:buNone/>
            </a:pPr>
            <a:r>
              <a:rPr lang="en" sz="1100">
                <a:solidFill>
                  <a:srgbClr val="000000"/>
                </a:solidFill>
                <a:highlight>
                  <a:srgbClr val="FFFFFF"/>
                </a:highlight>
                <a:latin typeface="Verdana"/>
                <a:ea typeface="Verdana"/>
                <a:cs typeface="Verdana"/>
                <a:sym typeface="Verdana"/>
              </a:rPr>
              <a:t>So We Would split the data in 85% as training data and 15&amp; as testing data.</a:t>
            </a:r>
            <a:endParaRPr sz="1100">
              <a:solidFill>
                <a:srgbClr val="000000"/>
              </a:solidFill>
              <a:highlight>
                <a:srgbClr val="FFFFFF"/>
              </a:highlight>
              <a:latin typeface="Verdana"/>
              <a:ea typeface="Verdana"/>
              <a:cs typeface="Verdana"/>
              <a:sym typeface="Verdana"/>
            </a:endParaRPr>
          </a:p>
          <a:p>
            <a:pPr indent="0" lvl="0" marL="0" rtl="0" algn="l">
              <a:lnSpc>
                <a:spcPct val="115000"/>
              </a:lnSpc>
              <a:spcBef>
                <a:spcPts val="1200"/>
              </a:spcBef>
              <a:spcAft>
                <a:spcPts val="1200"/>
              </a:spcAft>
              <a:buSzPts val="1300"/>
              <a:buNone/>
            </a:pPr>
            <a:r>
              <a:rPr lang="en" sz="1100">
                <a:solidFill>
                  <a:srgbClr val="000000"/>
                </a:solidFill>
                <a:highlight>
                  <a:srgbClr val="FFFFFF"/>
                </a:highlight>
                <a:latin typeface="Verdana"/>
                <a:ea typeface="Verdana"/>
                <a:cs typeface="Verdana"/>
                <a:sym typeface="Verdana"/>
              </a:rPr>
              <a:t>By using different techniques we will try to increase the accuracy of our model.</a:t>
            </a:r>
            <a:endParaRPr sz="1100">
              <a:solidFill>
                <a:srgbClr val="000000"/>
              </a:solidFill>
              <a:highlight>
                <a:srgbClr val="FFFFFF"/>
              </a:highlight>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1"/>
          <p:cNvPicPr preferRelativeResize="0"/>
          <p:nvPr/>
        </p:nvPicPr>
        <p:blipFill>
          <a:blip r:embed="rId3">
            <a:alphaModFix/>
          </a:blip>
          <a:stretch>
            <a:fillRect/>
          </a:stretch>
        </p:blipFill>
        <p:spPr>
          <a:xfrm>
            <a:off x="647385" y="0"/>
            <a:ext cx="7849229"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DATA COLLECTION</a:t>
            </a:r>
            <a:r>
              <a:rPr b="1" i="1" lang="en" u="sng">
                <a:solidFill>
                  <a:srgbClr val="FF0000"/>
                </a:solidFill>
                <a:highlight>
                  <a:srgbClr val="FFFF00"/>
                </a:highlight>
              </a:rPr>
              <a:t>:</a:t>
            </a:r>
            <a:endParaRPr b="1" i="1" u="sng">
              <a:solidFill>
                <a:srgbClr val="FF0000"/>
              </a:solidFill>
              <a:highlight>
                <a:srgbClr val="FFFF00"/>
              </a:highlight>
            </a:endParaRPr>
          </a:p>
        </p:txBody>
      </p:sp>
      <p:sp>
        <p:nvSpPr>
          <p:cNvPr id="266" name="Google Shape;266;p42"/>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38000"/>
              </a:lnSpc>
              <a:spcBef>
                <a:spcPts val="0"/>
              </a:spcBef>
              <a:spcAft>
                <a:spcPts val="0"/>
              </a:spcAft>
              <a:buClr>
                <a:schemeClr val="dk1"/>
              </a:buClr>
              <a:buSzPts val="1100"/>
              <a:buFont typeface="Arial"/>
              <a:buNone/>
            </a:pPr>
            <a:r>
              <a:rPr lang="en" sz="1500">
                <a:latin typeface="Arial"/>
                <a:ea typeface="Arial"/>
                <a:cs typeface="Arial"/>
                <a:sym typeface="Arial"/>
              </a:rPr>
              <a:t>First we are collecting data of </a:t>
            </a:r>
            <a:r>
              <a:rPr lang="en" sz="1500">
                <a:latin typeface="Arial"/>
                <a:ea typeface="Arial"/>
                <a:cs typeface="Arial"/>
                <a:sym typeface="Arial"/>
              </a:rPr>
              <a:t>unhealthy and healthy cells </a:t>
            </a:r>
            <a:r>
              <a:rPr lang="en" sz="1500">
                <a:latin typeface="Arial"/>
                <a:ea typeface="Arial"/>
                <a:cs typeface="Arial"/>
                <a:sym typeface="Arial"/>
              </a:rPr>
              <a:t>and then converting it to csv from GEO by using their Accession number </a:t>
            </a:r>
            <a:endParaRPr sz="15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500">
              <a:latin typeface="Arial"/>
              <a:ea typeface="Arial"/>
              <a:cs typeface="Arial"/>
              <a:sym typeface="Arial"/>
            </a:endParaRPr>
          </a:p>
          <a:p>
            <a:pPr indent="0" lvl="0" marL="0" rtl="0" algn="l">
              <a:lnSpc>
                <a:spcPct val="115000"/>
              </a:lnSpc>
              <a:spcBef>
                <a:spcPts val="1200"/>
              </a:spcBef>
              <a:spcAft>
                <a:spcPts val="1200"/>
              </a:spcAft>
              <a:buSzPts val="1300"/>
              <a:buNone/>
            </a:pPr>
            <a:r>
              <a:t/>
            </a:r>
            <a:endParaRPr/>
          </a:p>
        </p:txBody>
      </p:sp>
      <p:pic>
        <p:nvPicPr>
          <p:cNvPr id="267" name="Google Shape;267;p42"/>
          <p:cNvPicPr preferRelativeResize="0"/>
          <p:nvPr/>
        </p:nvPicPr>
        <p:blipFill>
          <a:blip r:embed="rId3">
            <a:alphaModFix/>
          </a:blip>
          <a:stretch>
            <a:fillRect/>
          </a:stretch>
        </p:blipFill>
        <p:spPr>
          <a:xfrm>
            <a:off x="0" y="2682125"/>
            <a:ext cx="8116874" cy="2305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p:nvPr/>
        </p:nvSpPr>
        <p:spPr>
          <a:xfrm>
            <a:off x="413350" y="1801400"/>
            <a:ext cx="1679400" cy="63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DATA COLLECTION &amp; Labelling </a:t>
            </a:r>
            <a:endParaRPr>
              <a:latin typeface="Calibri"/>
              <a:ea typeface="Calibri"/>
              <a:cs typeface="Calibri"/>
              <a:sym typeface="Calibri"/>
            </a:endParaRPr>
          </a:p>
        </p:txBody>
      </p:sp>
      <p:sp>
        <p:nvSpPr>
          <p:cNvPr id="273" name="Google Shape;273;p43"/>
          <p:cNvSpPr/>
          <p:nvPr/>
        </p:nvSpPr>
        <p:spPr>
          <a:xfrm>
            <a:off x="3032075" y="1836625"/>
            <a:ext cx="2031600" cy="59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Removing</a:t>
            </a:r>
            <a:r>
              <a:rPr lang="en">
                <a:latin typeface="Calibri"/>
                <a:ea typeface="Calibri"/>
                <a:cs typeface="Calibri"/>
                <a:sym typeface="Calibri"/>
              </a:rPr>
              <a:t> Null Values</a:t>
            </a:r>
            <a:endParaRPr>
              <a:latin typeface="Calibri"/>
              <a:ea typeface="Calibri"/>
              <a:cs typeface="Calibri"/>
              <a:sym typeface="Calibri"/>
            </a:endParaRPr>
          </a:p>
        </p:txBody>
      </p:sp>
      <p:sp>
        <p:nvSpPr>
          <p:cNvPr id="274" name="Google Shape;274;p43"/>
          <p:cNvSpPr/>
          <p:nvPr/>
        </p:nvSpPr>
        <p:spPr>
          <a:xfrm>
            <a:off x="5885650" y="1818950"/>
            <a:ext cx="2031600" cy="59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T-test  &amp;</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Plotting Volcano Plot</a:t>
            </a:r>
            <a:endParaRPr>
              <a:latin typeface="Calibri"/>
              <a:ea typeface="Calibri"/>
              <a:cs typeface="Calibri"/>
              <a:sym typeface="Calibri"/>
            </a:endParaRPr>
          </a:p>
        </p:txBody>
      </p:sp>
      <p:sp>
        <p:nvSpPr>
          <p:cNvPr id="275" name="Google Shape;275;p43"/>
          <p:cNvSpPr/>
          <p:nvPr/>
        </p:nvSpPr>
        <p:spPr>
          <a:xfrm>
            <a:off x="6097050" y="2972775"/>
            <a:ext cx="20316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Plotting Heat Map</a:t>
            </a:r>
            <a:endParaRPr>
              <a:latin typeface="Calibri"/>
              <a:ea typeface="Calibri"/>
              <a:cs typeface="Calibri"/>
              <a:sym typeface="Calibri"/>
            </a:endParaRPr>
          </a:p>
        </p:txBody>
      </p:sp>
      <p:sp>
        <p:nvSpPr>
          <p:cNvPr id="276" name="Google Shape;276;p43"/>
          <p:cNvSpPr/>
          <p:nvPr/>
        </p:nvSpPr>
        <p:spPr>
          <a:xfrm>
            <a:off x="3184775" y="2946375"/>
            <a:ext cx="20316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Selecting Important features &amp; Normalisation</a:t>
            </a:r>
            <a:endParaRPr>
              <a:latin typeface="Calibri"/>
              <a:ea typeface="Calibri"/>
              <a:cs typeface="Calibri"/>
              <a:sym typeface="Calibri"/>
            </a:endParaRPr>
          </a:p>
        </p:txBody>
      </p:sp>
      <p:cxnSp>
        <p:nvCxnSpPr>
          <p:cNvPr id="277" name="Google Shape;277;p43"/>
          <p:cNvCxnSpPr>
            <a:stCxn id="272" idx="3"/>
            <a:endCxn id="273" idx="1"/>
          </p:cNvCxnSpPr>
          <p:nvPr/>
        </p:nvCxnSpPr>
        <p:spPr>
          <a:xfrm>
            <a:off x="2092750" y="2118500"/>
            <a:ext cx="939300" cy="1770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p43"/>
          <p:cNvCxnSpPr>
            <a:stCxn id="273" idx="3"/>
            <a:endCxn id="274" idx="1"/>
          </p:cNvCxnSpPr>
          <p:nvPr/>
        </p:nvCxnSpPr>
        <p:spPr>
          <a:xfrm flipH="1" rot="10800000">
            <a:off x="5063675" y="2118475"/>
            <a:ext cx="822000" cy="177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p43"/>
          <p:cNvSpPr txBox="1"/>
          <p:nvPr/>
        </p:nvSpPr>
        <p:spPr>
          <a:xfrm>
            <a:off x="1082725" y="533150"/>
            <a:ext cx="7257300" cy="11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800">
                <a:solidFill>
                  <a:srgbClr val="FF0000"/>
                </a:solidFill>
                <a:latin typeface="Calibri"/>
                <a:ea typeface="Calibri"/>
                <a:cs typeface="Calibri"/>
                <a:sym typeface="Calibri"/>
              </a:rPr>
              <a:t>WORKFLOW</a:t>
            </a:r>
            <a:endParaRPr b="1" sz="3800">
              <a:solidFill>
                <a:srgbClr val="FF0000"/>
              </a:solidFill>
              <a:latin typeface="Calibri"/>
              <a:ea typeface="Calibri"/>
              <a:cs typeface="Calibri"/>
              <a:sym typeface="Calibri"/>
            </a:endParaRPr>
          </a:p>
        </p:txBody>
      </p:sp>
      <p:cxnSp>
        <p:nvCxnSpPr>
          <p:cNvPr id="280" name="Google Shape;280;p43"/>
          <p:cNvCxnSpPr>
            <a:stCxn id="274" idx="2"/>
          </p:cNvCxnSpPr>
          <p:nvPr/>
        </p:nvCxnSpPr>
        <p:spPr>
          <a:xfrm flipH="1">
            <a:off x="6892750" y="2418050"/>
            <a:ext cx="8700" cy="6675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43"/>
          <p:cNvCxnSpPr/>
          <p:nvPr/>
        </p:nvCxnSpPr>
        <p:spPr>
          <a:xfrm flipH="1">
            <a:off x="5216375" y="3266625"/>
            <a:ext cx="880800" cy="26100"/>
          </a:xfrm>
          <a:prstGeom prst="straightConnector1">
            <a:avLst/>
          </a:prstGeom>
          <a:noFill/>
          <a:ln cap="flat" cmpd="sng" w="9525">
            <a:solidFill>
              <a:schemeClr val="dk2"/>
            </a:solidFill>
            <a:prstDash val="solid"/>
            <a:round/>
            <a:headEnd len="med" w="med" type="none"/>
            <a:tailEnd len="med" w="med" type="triangle"/>
          </a:ln>
        </p:spPr>
      </p:cxnSp>
      <p:sp>
        <p:nvSpPr>
          <p:cNvPr id="282" name="Google Shape;282;p43"/>
          <p:cNvSpPr/>
          <p:nvPr/>
        </p:nvSpPr>
        <p:spPr>
          <a:xfrm>
            <a:off x="413350" y="2946300"/>
            <a:ext cx="21138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Performing PCA &amp; SOMET </a:t>
            </a:r>
            <a:endParaRPr>
              <a:latin typeface="Calibri"/>
              <a:ea typeface="Calibri"/>
              <a:cs typeface="Calibri"/>
              <a:sym typeface="Calibri"/>
            </a:endParaRPr>
          </a:p>
        </p:txBody>
      </p:sp>
      <p:sp>
        <p:nvSpPr>
          <p:cNvPr id="283" name="Google Shape;283;p43"/>
          <p:cNvSpPr/>
          <p:nvPr/>
        </p:nvSpPr>
        <p:spPr>
          <a:xfrm>
            <a:off x="1041700" y="4150025"/>
            <a:ext cx="3041400" cy="83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Applying various ML models </a:t>
            </a:r>
            <a:endParaRPr>
              <a:latin typeface="Calibri"/>
              <a:ea typeface="Calibri"/>
              <a:cs typeface="Calibri"/>
              <a:sym typeface="Calibri"/>
            </a:endParaRPr>
          </a:p>
        </p:txBody>
      </p:sp>
      <p:sp>
        <p:nvSpPr>
          <p:cNvPr id="284" name="Google Shape;284;p43"/>
          <p:cNvSpPr/>
          <p:nvPr/>
        </p:nvSpPr>
        <p:spPr>
          <a:xfrm>
            <a:off x="5380600" y="4195000"/>
            <a:ext cx="32175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Plotting Accuracies and tried DL model</a:t>
            </a:r>
            <a:endParaRPr>
              <a:latin typeface="Calibri"/>
              <a:ea typeface="Calibri"/>
              <a:cs typeface="Calibri"/>
              <a:sym typeface="Calibri"/>
            </a:endParaRPr>
          </a:p>
        </p:txBody>
      </p:sp>
      <p:cxnSp>
        <p:nvCxnSpPr>
          <p:cNvPr id="285" name="Google Shape;285;p43"/>
          <p:cNvCxnSpPr>
            <a:stCxn id="283" idx="3"/>
            <a:endCxn id="284" idx="1"/>
          </p:cNvCxnSpPr>
          <p:nvPr/>
        </p:nvCxnSpPr>
        <p:spPr>
          <a:xfrm flipH="1" rot="10800000">
            <a:off x="4083100" y="4541375"/>
            <a:ext cx="1297500" cy="255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43"/>
          <p:cNvCxnSpPr>
            <a:stCxn id="282" idx="2"/>
          </p:cNvCxnSpPr>
          <p:nvPr/>
        </p:nvCxnSpPr>
        <p:spPr>
          <a:xfrm>
            <a:off x="1470250" y="3639300"/>
            <a:ext cx="563700" cy="5460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43"/>
          <p:cNvCxnSpPr>
            <a:stCxn id="276" idx="1"/>
            <a:endCxn id="282" idx="3"/>
          </p:cNvCxnSpPr>
          <p:nvPr/>
        </p:nvCxnSpPr>
        <p:spPr>
          <a:xfrm rot="10800000">
            <a:off x="2527175" y="3292875"/>
            <a:ext cx="657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DATA COLLECTION:</a:t>
            </a:r>
            <a:endParaRPr b="1" i="1" u="sng">
              <a:solidFill>
                <a:srgbClr val="FF0000"/>
              </a:solidFill>
              <a:highlight>
                <a:srgbClr val="FFFF00"/>
              </a:highlight>
            </a:endParaRPr>
          </a:p>
        </p:txBody>
      </p:sp>
      <p:sp>
        <p:nvSpPr>
          <p:cNvPr id="293" name="Google Shape;293;p44"/>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300"/>
              <a:buNone/>
            </a:pPr>
            <a:r>
              <a:rPr lang="en" sz="1500">
                <a:latin typeface="Arial"/>
                <a:ea typeface="Arial"/>
                <a:cs typeface="Arial"/>
                <a:sym typeface="Arial"/>
              </a:rPr>
              <a:t>Shape of data is 22283*4</a:t>
            </a:r>
            <a:endParaRPr/>
          </a:p>
        </p:txBody>
      </p:sp>
      <p:pic>
        <p:nvPicPr>
          <p:cNvPr id="294" name="Google Shape;294;p44"/>
          <p:cNvPicPr preferRelativeResize="0"/>
          <p:nvPr/>
        </p:nvPicPr>
        <p:blipFill>
          <a:blip r:embed="rId3">
            <a:alphaModFix/>
          </a:blip>
          <a:stretch>
            <a:fillRect/>
          </a:stretch>
        </p:blipFill>
        <p:spPr>
          <a:xfrm>
            <a:off x="132700" y="2294600"/>
            <a:ext cx="7984150" cy="223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Handling Null values</a:t>
            </a:r>
            <a:r>
              <a:rPr b="1" i="1" lang="en" u="sng">
                <a:solidFill>
                  <a:srgbClr val="FF0000"/>
                </a:solidFill>
                <a:highlight>
                  <a:srgbClr val="FFFF00"/>
                </a:highlight>
              </a:rPr>
              <a:t>:</a:t>
            </a:r>
            <a:endParaRPr b="1" i="1" u="sng">
              <a:solidFill>
                <a:srgbClr val="FF0000"/>
              </a:solidFill>
              <a:highlight>
                <a:srgbClr val="FFFF00"/>
              </a:highlight>
            </a:endParaRPr>
          </a:p>
        </p:txBody>
      </p:sp>
      <p:sp>
        <p:nvSpPr>
          <p:cNvPr id="300" name="Google Shape;300;p45"/>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300"/>
              <a:buNone/>
            </a:pPr>
            <a:r>
              <a:t/>
            </a:r>
            <a:endParaRPr/>
          </a:p>
        </p:txBody>
      </p:sp>
      <p:pic>
        <p:nvPicPr>
          <p:cNvPr id="301" name="Google Shape;301;p45"/>
          <p:cNvPicPr preferRelativeResize="0"/>
          <p:nvPr/>
        </p:nvPicPr>
        <p:blipFill>
          <a:blip r:embed="rId3">
            <a:alphaModFix/>
          </a:blip>
          <a:stretch>
            <a:fillRect/>
          </a:stretch>
        </p:blipFill>
        <p:spPr>
          <a:xfrm>
            <a:off x="472075" y="2038725"/>
            <a:ext cx="7570951" cy="2305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407820" y="1030720"/>
            <a:ext cx="7940700" cy="891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i="1" lang="en" sz="3500">
                <a:solidFill>
                  <a:schemeClr val="dk2"/>
                </a:solidFill>
              </a:rPr>
              <a:t>INTRODUCTION</a:t>
            </a:r>
            <a:r>
              <a:rPr b="1" i="1" lang="en" sz="3500">
                <a:solidFill>
                  <a:srgbClr val="FF0000"/>
                </a:solidFill>
              </a:rPr>
              <a:t>:</a:t>
            </a:r>
            <a:endParaRPr b="1" i="1" sz="3500">
              <a:solidFill>
                <a:srgbClr val="FF0000"/>
              </a:solidFill>
            </a:endParaRPr>
          </a:p>
        </p:txBody>
      </p:sp>
      <p:sp>
        <p:nvSpPr>
          <p:cNvPr id="151" name="Google Shape;151;p28"/>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152" name="Google Shape;152;p28"/>
          <p:cNvSpPr txBox="1"/>
          <p:nvPr>
            <p:ph idx="1" type="body"/>
          </p:nvPr>
        </p:nvSpPr>
        <p:spPr>
          <a:xfrm>
            <a:off x="601670" y="1808225"/>
            <a:ext cx="7940700" cy="30540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222222"/>
              </a:buClr>
              <a:buSzPts val="1400"/>
              <a:buChar char="●"/>
            </a:pPr>
            <a:r>
              <a:rPr b="1" lang="en" sz="1400">
                <a:solidFill>
                  <a:srgbClr val="222222"/>
                </a:solidFill>
              </a:rPr>
              <a:t>Cancer is a complex group of diseases characterized by the uncontrolled growth and spread of abnormal cells.</a:t>
            </a:r>
            <a:endParaRPr b="1" sz="1400">
              <a:solidFill>
                <a:srgbClr val="222222"/>
              </a:solidFill>
            </a:endParaRPr>
          </a:p>
          <a:p>
            <a:pPr indent="-311150" lvl="0" marL="457200" rtl="0" algn="l">
              <a:lnSpc>
                <a:spcPct val="115000"/>
              </a:lnSpc>
              <a:spcBef>
                <a:spcPts val="0"/>
              </a:spcBef>
              <a:spcAft>
                <a:spcPts val="0"/>
              </a:spcAft>
              <a:buClr>
                <a:srgbClr val="222222"/>
              </a:buClr>
              <a:buSzPts val="1300"/>
              <a:buChar char="●"/>
            </a:pPr>
            <a:r>
              <a:rPr b="1" lang="en">
                <a:solidFill>
                  <a:srgbClr val="222222"/>
                </a:solidFill>
              </a:rPr>
              <a:t> </a:t>
            </a:r>
            <a:r>
              <a:rPr b="1" lang="en" sz="1250">
                <a:solidFill>
                  <a:srgbClr val="222222"/>
                </a:solidFill>
                <a:highlight>
                  <a:srgbClr val="FFFFFF"/>
                </a:highlight>
                <a:latin typeface="Roboto"/>
                <a:ea typeface="Roboto"/>
                <a:cs typeface="Roboto"/>
                <a:sym typeface="Roboto"/>
              </a:rPr>
              <a:t>Currently, it is one of the leading causes of death in the world.One such type of cancer is blood cancer. Blood cancer is a type of cancer that affects blood cells.</a:t>
            </a:r>
            <a:endParaRPr b="1" sz="1350">
              <a:solidFill>
                <a:srgbClr val="222222"/>
              </a:solidFill>
              <a:highlight>
                <a:srgbClr val="FFFFFF"/>
              </a:highlight>
              <a:latin typeface="Roboto"/>
              <a:ea typeface="Roboto"/>
              <a:cs typeface="Roboto"/>
              <a:sym typeface="Roboto"/>
            </a:endParaRPr>
          </a:p>
          <a:p>
            <a:pPr indent="0" lvl="0" marL="342900" rtl="0" algn="l">
              <a:lnSpc>
                <a:spcPct val="115000"/>
              </a:lnSpc>
              <a:spcBef>
                <a:spcPts val="0"/>
              </a:spcBef>
              <a:spcAft>
                <a:spcPts val="0"/>
              </a:spcAft>
              <a:buNone/>
            </a:pPr>
            <a:r>
              <a:t/>
            </a:r>
            <a:endParaRPr b="1" sz="1350">
              <a:solidFill>
                <a:srgbClr val="222222"/>
              </a:solidFill>
              <a:highlight>
                <a:srgbClr val="FFFFFF"/>
              </a:highlight>
              <a:latin typeface="Roboto"/>
              <a:ea typeface="Roboto"/>
              <a:cs typeface="Roboto"/>
              <a:sym typeface="Roboto"/>
            </a:endParaRPr>
          </a:p>
          <a:p>
            <a:pPr indent="-314325" lvl="0" marL="457200" rtl="0" algn="l">
              <a:lnSpc>
                <a:spcPct val="115000"/>
              </a:lnSpc>
              <a:spcBef>
                <a:spcPts val="0"/>
              </a:spcBef>
              <a:spcAft>
                <a:spcPts val="0"/>
              </a:spcAft>
              <a:buClr>
                <a:srgbClr val="222222"/>
              </a:buClr>
              <a:buSzPts val="1350"/>
              <a:buFont typeface="Roboto"/>
              <a:buChar char="●"/>
            </a:pPr>
            <a:r>
              <a:rPr b="1" lang="en" sz="1350">
                <a:solidFill>
                  <a:srgbClr val="222222"/>
                </a:solidFill>
                <a:highlight>
                  <a:srgbClr val="FFFFFF"/>
                </a:highlight>
                <a:latin typeface="Roboto"/>
                <a:ea typeface="Roboto"/>
                <a:cs typeface="Roboto"/>
                <a:sym typeface="Roboto"/>
              </a:rPr>
              <a:t>The common types of blood cancers include myeloma, leukemia, lymphoma, myelodysplastic syndromes, among others.</a:t>
            </a:r>
            <a:endParaRPr b="1" sz="1350">
              <a:solidFill>
                <a:srgbClr val="222222"/>
              </a:solidFill>
              <a:highlight>
                <a:srgbClr val="FFFFFF"/>
              </a:highlight>
              <a:latin typeface="Roboto"/>
              <a:ea typeface="Roboto"/>
              <a:cs typeface="Roboto"/>
              <a:sym typeface="Roboto"/>
            </a:endParaRPr>
          </a:p>
          <a:p>
            <a:pPr indent="0" lvl="0" marL="342900" rtl="0" algn="l">
              <a:lnSpc>
                <a:spcPct val="115000"/>
              </a:lnSpc>
              <a:spcBef>
                <a:spcPts val="0"/>
              </a:spcBef>
              <a:spcAft>
                <a:spcPts val="0"/>
              </a:spcAft>
              <a:buNone/>
            </a:pPr>
            <a:r>
              <a:t/>
            </a:r>
            <a:endParaRPr b="1" sz="1350">
              <a:solidFill>
                <a:srgbClr val="222222"/>
              </a:solidFill>
              <a:highlight>
                <a:srgbClr val="FFFFFF"/>
              </a:highlight>
              <a:latin typeface="Roboto"/>
              <a:ea typeface="Roboto"/>
              <a:cs typeface="Roboto"/>
              <a:sym typeface="Roboto"/>
            </a:endParaRPr>
          </a:p>
          <a:p>
            <a:pPr indent="-314325" lvl="0" marL="457200" rtl="0" algn="l">
              <a:lnSpc>
                <a:spcPct val="115000"/>
              </a:lnSpc>
              <a:spcBef>
                <a:spcPts val="0"/>
              </a:spcBef>
              <a:spcAft>
                <a:spcPts val="0"/>
              </a:spcAft>
              <a:buClr>
                <a:srgbClr val="222222"/>
              </a:buClr>
              <a:buSzPts val="1350"/>
              <a:buFont typeface="Roboto"/>
              <a:buChar char="●"/>
            </a:pPr>
            <a:r>
              <a:rPr b="1" lang="en" sz="1350">
                <a:solidFill>
                  <a:srgbClr val="222222"/>
                </a:solidFill>
                <a:highlight>
                  <a:srgbClr val="FFFFFF"/>
                </a:highlight>
                <a:latin typeface="Roboto"/>
                <a:ea typeface="Roboto"/>
                <a:cs typeface="Roboto"/>
                <a:sym typeface="Roboto"/>
              </a:rPr>
              <a:t>Leukemia occurs most often in adults older than 55, but it is also the most common cancer in children younger than 15.</a:t>
            </a:r>
            <a:endParaRPr b="1" sz="1350">
              <a:solidFill>
                <a:srgbClr val="222222"/>
              </a:solidFill>
              <a:highlight>
                <a:srgbClr val="FFFFFF"/>
              </a:highlight>
              <a:latin typeface="Roboto"/>
              <a:ea typeface="Roboto"/>
              <a:cs typeface="Roboto"/>
              <a:sym typeface="Roboto"/>
            </a:endParaRPr>
          </a:p>
          <a:p>
            <a:pPr indent="0" lvl="0" marL="342900" rtl="0" algn="l">
              <a:lnSpc>
                <a:spcPct val="115000"/>
              </a:lnSpc>
              <a:spcBef>
                <a:spcPts val="0"/>
              </a:spcBef>
              <a:spcAft>
                <a:spcPts val="0"/>
              </a:spcAft>
              <a:buNone/>
            </a:pPr>
            <a:r>
              <a:t/>
            </a:r>
            <a:endParaRPr sz="1350">
              <a:solidFill>
                <a:srgbClr val="222222"/>
              </a:solidFill>
              <a:highlight>
                <a:srgbClr val="FFFFFF"/>
              </a:highlight>
              <a:latin typeface="Roboto"/>
              <a:ea typeface="Roboto"/>
              <a:cs typeface="Roboto"/>
              <a:sym typeface="Roboto"/>
            </a:endParaRPr>
          </a:p>
        </p:txBody>
      </p:sp>
      <p:sp>
        <p:nvSpPr>
          <p:cNvPr id="153" name="Google Shape;153;p28"/>
          <p:cNvSpPr txBox="1"/>
          <p:nvPr/>
        </p:nvSpPr>
        <p:spPr>
          <a:xfrm>
            <a:off x="3807125" y="3457175"/>
            <a:ext cx="5364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8181"/>
              <a:buNone/>
            </a:pPr>
            <a:r>
              <a:rPr b="1" i="1" lang="en" u="sng">
                <a:solidFill>
                  <a:srgbClr val="FF0000"/>
                </a:solidFill>
                <a:highlight>
                  <a:srgbClr val="FFFF00"/>
                </a:highlight>
              </a:rPr>
              <a:t>Handling Null Values</a:t>
            </a:r>
            <a:r>
              <a:rPr b="1" i="1" lang="en" u="sng">
                <a:solidFill>
                  <a:srgbClr val="FF0000"/>
                </a:solidFill>
                <a:highlight>
                  <a:srgbClr val="FFFF00"/>
                </a:highlight>
              </a:rPr>
              <a:t>:</a:t>
            </a:r>
            <a:endParaRPr b="1" i="1" u="sng">
              <a:solidFill>
                <a:srgbClr val="FF0000"/>
              </a:solidFill>
              <a:highlight>
                <a:srgbClr val="FFFF00"/>
              </a:highlight>
            </a:endParaRPr>
          </a:p>
          <a:p>
            <a:pPr indent="0" lvl="0" marL="0" rtl="0" algn="l">
              <a:lnSpc>
                <a:spcPct val="100000"/>
              </a:lnSpc>
              <a:spcBef>
                <a:spcPts val="0"/>
              </a:spcBef>
              <a:spcAft>
                <a:spcPts val="0"/>
              </a:spcAft>
              <a:buSzPct val="153408"/>
              <a:buNone/>
            </a:pPr>
            <a:r>
              <a:rPr lang="en" sz="1955">
                <a:highlight>
                  <a:schemeClr val="lt1"/>
                </a:highlight>
              </a:rPr>
              <a:t>Missing values in cancer is to be replaced by median</a:t>
            </a:r>
            <a:endParaRPr sz="1955">
              <a:highlight>
                <a:schemeClr val="lt1"/>
              </a:highlight>
            </a:endParaRPr>
          </a:p>
        </p:txBody>
      </p:sp>
      <p:sp>
        <p:nvSpPr>
          <p:cNvPr id="307" name="Google Shape;307;p46"/>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300"/>
              <a:buNone/>
            </a:pPr>
            <a:r>
              <a:t/>
            </a:r>
            <a:endParaRPr/>
          </a:p>
        </p:txBody>
      </p:sp>
      <p:pic>
        <p:nvPicPr>
          <p:cNvPr id="308" name="Google Shape;308;p46"/>
          <p:cNvPicPr preferRelativeResize="0"/>
          <p:nvPr/>
        </p:nvPicPr>
        <p:blipFill>
          <a:blip r:embed="rId3">
            <a:alphaModFix/>
          </a:blip>
          <a:stretch>
            <a:fillRect/>
          </a:stretch>
        </p:blipFill>
        <p:spPr>
          <a:xfrm>
            <a:off x="486175" y="1967250"/>
            <a:ext cx="8496300" cy="2872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Formula of t-test</a:t>
            </a:r>
            <a:r>
              <a:rPr b="1" i="1" lang="en" u="sng">
                <a:solidFill>
                  <a:srgbClr val="FF0000"/>
                </a:solidFill>
                <a:highlight>
                  <a:srgbClr val="FFFF00"/>
                </a:highlight>
              </a:rPr>
              <a:t>:</a:t>
            </a:r>
            <a:endParaRPr b="1" i="1" u="sng">
              <a:solidFill>
                <a:srgbClr val="FF0000"/>
              </a:solidFill>
              <a:highlight>
                <a:srgbClr val="FFFF00"/>
              </a:highlight>
            </a:endParaRPr>
          </a:p>
        </p:txBody>
      </p:sp>
      <p:sp>
        <p:nvSpPr>
          <p:cNvPr id="314" name="Google Shape;314;p47"/>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SzPts val="1300"/>
              <a:buNone/>
            </a:pPr>
            <a:r>
              <a:t/>
            </a:r>
            <a:endParaRPr/>
          </a:p>
        </p:txBody>
      </p:sp>
      <p:pic>
        <p:nvPicPr>
          <p:cNvPr id="315" name="Google Shape;315;p47"/>
          <p:cNvPicPr preferRelativeResize="0"/>
          <p:nvPr/>
        </p:nvPicPr>
        <p:blipFill>
          <a:blip r:embed="rId3">
            <a:alphaModFix/>
          </a:blip>
          <a:stretch>
            <a:fillRect/>
          </a:stretch>
        </p:blipFill>
        <p:spPr>
          <a:xfrm>
            <a:off x="389875" y="1967250"/>
            <a:ext cx="5516625" cy="2698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8"/>
          <p:cNvPicPr preferRelativeResize="0"/>
          <p:nvPr/>
        </p:nvPicPr>
        <p:blipFill>
          <a:blip r:embed="rId3">
            <a:alphaModFix/>
          </a:blip>
          <a:stretch>
            <a:fillRect/>
          </a:stretch>
        </p:blipFill>
        <p:spPr>
          <a:xfrm>
            <a:off x="52713" y="184595"/>
            <a:ext cx="9038574" cy="49589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9"/>
          <p:cNvPicPr preferRelativeResize="0"/>
          <p:nvPr/>
        </p:nvPicPr>
        <p:blipFill>
          <a:blip r:embed="rId3">
            <a:alphaModFix/>
          </a:blip>
          <a:stretch>
            <a:fillRect/>
          </a:stretch>
        </p:blipFill>
        <p:spPr>
          <a:xfrm>
            <a:off x="152400" y="145625"/>
            <a:ext cx="8234549" cy="48454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8181"/>
              <a:buNone/>
            </a:pPr>
            <a:r>
              <a:t/>
            </a:r>
            <a:endParaRPr b="1" i="1" u="sng">
              <a:solidFill>
                <a:srgbClr val="FF0000"/>
              </a:solidFill>
              <a:highlight>
                <a:srgbClr val="FFFF00"/>
              </a:highlight>
            </a:endParaRPr>
          </a:p>
          <a:p>
            <a:pPr indent="0" lvl="0" marL="0" rtl="0" algn="l">
              <a:lnSpc>
                <a:spcPct val="100000"/>
              </a:lnSpc>
              <a:spcBef>
                <a:spcPts val="0"/>
              </a:spcBef>
              <a:spcAft>
                <a:spcPts val="0"/>
              </a:spcAft>
              <a:buSzPct val="184931"/>
              <a:buNone/>
            </a:pPr>
            <a:r>
              <a:rPr lang="en" sz="1622">
                <a:highlight>
                  <a:schemeClr val="lt1"/>
                </a:highlight>
              </a:rPr>
              <a:t>The following represents Box Plot  having “Expression” at y axis and “Features” at x axis</a:t>
            </a:r>
            <a:endParaRPr sz="1622">
              <a:highlight>
                <a:schemeClr val="lt1"/>
              </a:highlight>
            </a:endParaRPr>
          </a:p>
        </p:txBody>
      </p:sp>
      <p:sp>
        <p:nvSpPr>
          <p:cNvPr id="331" name="Google Shape;331;p50"/>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38000"/>
              </a:lnSpc>
              <a:spcBef>
                <a:spcPts val="0"/>
              </a:spcBef>
              <a:spcAft>
                <a:spcPts val="0"/>
              </a:spcAft>
              <a:buClr>
                <a:schemeClr val="dk1"/>
              </a:buClr>
              <a:buSzPts val="1100"/>
              <a:buFont typeface="Arial"/>
              <a:buNone/>
            </a:pPr>
            <a:r>
              <a:t/>
            </a:r>
            <a:endParaRPr sz="2183">
              <a:latin typeface="Arial"/>
              <a:ea typeface="Arial"/>
              <a:cs typeface="Arial"/>
              <a:sym typeface="Arial"/>
            </a:endParaRPr>
          </a:p>
          <a:p>
            <a:pPr indent="0" lvl="0" marL="0" rtl="0" algn="l">
              <a:lnSpc>
                <a:spcPct val="138000"/>
              </a:lnSpc>
              <a:spcBef>
                <a:spcPts val="0"/>
              </a:spcBef>
              <a:spcAft>
                <a:spcPts val="0"/>
              </a:spcAft>
              <a:buClr>
                <a:schemeClr val="dk1"/>
              </a:buClr>
              <a:buSzPts val="1100"/>
              <a:buFont typeface="Arial"/>
              <a:buNone/>
            </a:pPr>
            <a:r>
              <a:t/>
            </a:r>
            <a:endParaRPr sz="15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500">
              <a:latin typeface="Arial"/>
              <a:ea typeface="Arial"/>
              <a:cs typeface="Arial"/>
              <a:sym typeface="Arial"/>
            </a:endParaRPr>
          </a:p>
          <a:p>
            <a:pPr indent="0" lvl="0" marL="0" rtl="0" algn="l">
              <a:lnSpc>
                <a:spcPct val="115000"/>
              </a:lnSpc>
              <a:spcBef>
                <a:spcPts val="1200"/>
              </a:spcBef>
              <a:spcAft>
                <a:spcPts val="1200"/>
              </a:spcAft>
              <a:buSzPts val="1300"/>
              <a:buNone/>
            </a:pPr>
            <a:r>
              <a:t/>
            </a:r>
            <a:endParaRPr/>
          </a:p>
        </p:txBody>
      </p:sp>
      <p:pic>
        <p:nvPicPr>
          <p:cNvPr id="332" name="Google Shape;332;p50"/>
          <p:cNvPicPr preferRelativeResize="0"/>
          <p:nvPr/>
        </p:nvPicPr>
        <p:blipFill>
          <a:blip r:embed="rId3">
            <a:alphaModFix/>
          </a:blip>
          <a:stretch>
            <a:fillRect/>
          </a:stretch>
        </p:blipFill>
        <p:spPr>
          <a:xfrm>
            <a:off x="381000" y="1852200"/>
            <a:ext cx="8572500" cy="3291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1"/>
          <p:cNvPicPr preferRelativeResize="0"/>
          <p:nvPr/>
        </p:nvPicPr>
        <p:blipFill>
          <a:blip r:embed="rId3">
            <a:alphaModFix/>
          </a:blip>
          <a:stretch>
            <a:fillRect/>
          </a:stretch>
        </p:blipFill>
        <p:spPr>
          <a:xfrm>
            <a:off x="152400" y="152400"/>
            <a:ext cx="8680800" cy="6582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2"/>
          <p:cNvPicPr preferRelativeResize="0"/>
          <p:nvPr/>
        </p:nvPicPr>
        <p:blipFill>
          <a:blip r:embed="rId3">
            <a:alphaModFix/>
          </a:blip>
          <a:stretch>
            <a:fillRect/>
          </a:stretch>
        </p:blipFill>
        <p:spPr>
          <a:xfrm>
            <a:off x="152400" y="152400"/>
            <a:ext cx="6267074"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3"/>
          <p:cNvPicPr preferRelativeResize="0"/>
          <p:nvPr/>
        </p:nvPicPr>
        <p:blipFill>
          <a:blip r:embed="rId3">
            <a:alphaModFix/>
          </a:blip>
          <a:stretch>
            <a:fillRect/>
          </a:stretch>
        </p:blipFill>
        <p:spPr>
          <a:xfrm>
            <a:off x="152400" y="152400"/>
            <a:ext cx="6173258"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4"/>
          <p:cNvPicPr preferRelativeResize="0"/>
          <p:nvPr/>
        </p:nvPicPr>
        <p:blipFill>
          <a:blip r:embed="rId3">
            <a:alphaModFix/>
          </a:blip>
          <a:stretch>
            <a:fillRect/>
          </a:stretch>
        </p:blipFill>
        <p:spPr>
          <a:xfrm>
            <a:off x="152400" y="152400"/>
            <a:ext cx="6016492"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5"/>
          <p:cNvPicPr preferRelativeResize="0"/>
          <p:nvPr/>
        </p:nvPicPr>
        <p:blipFill>
          <a:blip r:embed="rId3">
            <a:alphaModFix/>
          </a:blip>
          <a:stretch>
            <a:fillRect/>
          </a:stretch>
        </p:blipFill>
        <p:spPr>
          <a:xfrm>
            <a:off x="152400" y="152400"/>
            <a:ext cx="7764239"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159" name="Google Shape;159;p29"/>
          <p:cNvSpPr txBox="1"/>
          <p:nvPr/>
        </p:nvSpPr>
        <p:spPr>
          <a:xfrm>
            <a:off x="819150" y="3163600"/>
            <a:ext cx="7797600" cy="11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p:txBody>
      </p:sp>
      <p:sp>
        <p:nvSpPr>
          <p:cNvPr id="160" name="Google Shape;160;p29"/>
          <p:cNvSpPr txBox="1"/>
          <p:nvPr/>
        </p:nvSpPr>
        <p:spPr>
          <a:xfrm>
            <a:off x="3807125" y="3457175"/>
            <a:ext cx="5364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pic>
        <p:nvPicPr>
          <p:cNvPr id="161" name="Google Shape;161;p29"/>
          <p:cNvPicPr preferRelativeResize="0"/>
          <p:nvPr/>
        </p:nvPicPr>
        <p:blipFill>
          <a:blip r:embed="rId3">
            <a:alphaModFix/>
          </a:blip>
          <a:stretch>
            <a:fillRect/>
          </a:stretch>
        </p:blipFill>
        <p:spPr>
          <a:xfrm>
            <a:off x="4543100" y="2530025"/>
            <a:ext cx="3892352" cy="2096850"/>
          </a:xfrm>
          <a:prstGeom prst="rect">
            <a:avLst/>
          </a:prstGeom>
          <a:noFill/>
          <a:ln>
            <a:noFill/>
          </a:ln>
        </p:spPr>
      </p:pic>
      <p:pic>
        <p:nvPicPr>
          <p:cNvPr id="162" name="Google Shape;162;p29"/>
          <p:cNvPicPr preferRelativeResize="0"/>
          <p:nvPr/>
        </p:nvPicPr>
        <p:blipFill>
          <a:blip r:embed="rId4">
            <a:alphaModFix/>
          </a:blip>
          <a:stretch>
            <a:fillRect/>
          </a:stretch>
        </p:blipFill>
        <p:spPr>
          <a:xfrm>
            <a:off x="4629125" y="434600"/>
            <a:ext cx="3578099" cy="1910100"/>
          </a:xfrm>
          <a:prstGeom prst="rect">
            <a:avLst/>
          </a:prstGeom>
          <a:noFill/>
          <a:ln>
            <a:noFill/>
          </a:ln>
        </p:spPr>
      </p:pic>
      <p:pic>
        <p:nvPicPr>
          <p:cNvPr id="163" name="Google Shape;163;p29"/>
          <p:cNvPicPr preferRelativeResize="0"/>
          <p:nvPr/>
        </p:nvPicPr>
        <p:blipFill>
          <a:blip r:embed="rId5">
            <a:alphaModFix/>
          </a:blip>
          <a:stretch>
            <a:fillRect/>
          </a:stretch>
        </p:blipFill>
        <p:spPr>
          <a:xfrm>
            <a:off x="457200" y="721425"/>
            <a:ext cx="3482349" cy="34823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6"/>
          <p:cNvPicPr preferRelativeResize="0"/>
          <p:nvPr/>
        </p:nvPicPr>
        <p:blipFill>
          <a:blip r:embed="rId3">
            <a:alphaModFix/>
          </a:blip>
          <a:stretch>
            <a:fillRect/>
          </a:stretch>
        </p:blipFill>
        <p:spPr>
          <a:xfrm>
            <a:off x="152400" y="122125"/>
            <a:ext cx="7847026" cy="4868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	</a:t>
            </a:r>
            <a:endParaRPr b="1" i="1" u="sng">
              <a:solidFill>
                <a:srgbClr val="FF0000"/>
              </a:solidFill>
              <a:highlight>
                <a:srgbClr val="FFFF00"/>
              </a:highlight>
            </a:endParaRPr>
          </a:p>
        </p:txBody>
      </p:sp>
      <p:sp>
        <p:nvSpPr>
          <p:cNvPr id="368" name="Google Shape;368;p57"/>
          <p:cNvSpPr txBox="1"/>
          <p:nvPr>
            <p:ph idx="4294967295" type="body"/>
          </p:nvPr>
        </p:nvSpPr>
        <p:spPr>
          <a:xfrm>
            <a:off x="307675" y="1190750"/>
            <a:ext cx="7735500" cy="3224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200"/>
              </a:spcBef>
              <a:spcAft>
                <a:spcPts val="0"/>
              </a:spcAft>
              <a:buSzPts val="1300"/>
              <a:buNone/>
            </a:pPr>
            <a:r>
              <a:rPr lang="en"/>
              <a:t>Normal1-10000000</a:t>
            </a:r>
            <a:endParaRPr/>
          </a:p>
          <a:p>
            <a:pPr indent="0" lvl="0" marL="0" rtl="0" algn="l">
              <a:lnSpc>
                <a:spcPct val="115000"/>
              </a:lnSpc>
              <a:spcBef>
                <a:spcPts val="1200"/>
              </a:spcBef>
              <a:spcAft>
                <a:spcPts val="0"/>
              </a:spcAft>
              <a:buSzPts val="1300"/>
              <a:buNone/>
            </a:pPr>
            <a:r>
              <a:rPr lang="en" sz="1200">
                <a:solidFill>
                  <a:srgbClr val="222222"/>
                </a:solidFill>
                <a:highlight>
                  <a:srgbClr val="FFFFFF"/>
                </a:highlight>
                <a:latin typeface="Roboto"/>
                <a:ea typeface="Roboto"/>
                <a:cs typeface="Roboto"/>
                <a:sym typeface="Roboto"/>
              </a:rPr>
              <a:t>B-CELL_ALL_ETV6-RUNX1-01000000</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300"/>
              <a:buNone/>
            </a:pPr>
            <a:r>
              <a:rPr lang="en" sz="1200">
                <a:solidFill>
                  <a:srgbClr val="222222"/>
                </a:solidFill>
                <a:highlight>
                  <a:srgbClr val="FFFFFF"/>
                </a:highlight>
                <a:latin typeface="Roboto"/>
                <a:ea typeface="Roboto"/>
                <a:cs typeface="Roboto"/>
                <a:sym typeface="Roboto"/>
              </a:rPr>
              <a:t>B-CELL_ALL-00100000</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300"/>
              <a:buNone/>
            </a:pPr>
            <a:r>
              <a:rPr lang="en" sz="1200">
                <a:solidFill>
                  <a:srgbClr val="222222"/>
                </a:solidFill>
                <a:highlight>
                  <a:srgbClr val="FFFFFF"/>
                </a:highlight>
                <a:latin typeface="Roboto"/>
                <a:ea typeface="Roboto"/>
                <a:cs typeface="Roboto"/>
                <a:sym typeface="Roboto"/>
              </a:rPr>
              <a:t>B-CELL_ALL_MLL-00010000</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300"/>
              <a:buNone/>
            </a:pPr>
            <a:r>
              <a:rPr lang="en" sz="1200">
                <a:solidFill>
                  <a:srgbClr val="222222"/>
                </a:solidFill>
                <a:highlight>
                  <a:srgbClr val="FFFFFF"/>
                </a:highlight>
                <a:latin typeface="Roboto"/>
                <a:ea typeface="Roboto"/>
                <a:cs typeface="Roboto"/>
                <a:sym typeface="Roboto"/>
              </a:rPr>
              <a:t>B-CELL_ALL_T-ALL-00001000</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300"/>
              <a:buNone/>
            </a:pPr>
            <a:r>
              <a:rPr lang="en" sz="1200">
                <a:solidFill>
                  <a:srgbClr val="222222"/>
                </a:solidFill>
                <a:highlight>
                  <a:srgbClr val="FFFFFF"/>
                </a:highlight>
                <a:latin typeface="Roboto"/>
                <a:ea typeface="Roboto"/>
                <a:cs typeface="Roboto"/>
                <a:sym typeface="Roboto"/>
              </a:rPr>
              <a:t>B-CELL_ALL_TCF3-PBX1-00000100</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300"/>
              <a:buNone/>
            </a:pPr>
            <a:r>
              <a:rPr lang="en" sz="1200">
                <a:solidFill>
                  <a:srgbClr val="222222"/>
                </a:solidFill>
                <a:highlight>
                  <a:srgbClr val="FFFFFF"/>
                </a:highlight>
                <a:latin typeface="Roboto"/>
                <a:ea typeface="Roboto"/>
                <a:cs typeface="Roboto"/>
                <a:sym typeface="Roboto"/>
              </a:rPr>
              <a:t>B-CELL_ALL_HYPERDIP-00000010</a:t>
            </a:r>
            <a:endParaRPr sz="120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SzPts val="1300"/>
              <a:buNone/>
            </a:pPr>
            <a:r>
              <a:rPr lang="en" sz="1200">
                <a:solidFill>
                  <a:srgbClr val="222222"/>
                </a:solidFill>
                <a:highlight>
                  <a:srgbClr val="FFFFFF"/>
                </a:highlight>
                <a:latin typeface="Roboto"/>
                <a:ea typeface="Roboto"/>
                <a:cs typeface="Roboto"/>
                <a:sym typeface="Roboto"/>
              </a:rPr>
              <a:t>B-CELL_ALL_HYPO-00000001</a:t>
            </a:r>
            <a:endParaRPr sz="1200">
              <a:solidFill>
                <a:srgbClr val="222222"/>
              </a:solidFill>
              <a:highlight>
                <a:srgbClr val="FFFFFF"/>
              </a:highlight>
              <a:latin typeface="Roboto"/>
              <a:ea typeface="Roboto"/>
              <a:cs typeface="Roboto"/>
              <a:sym typeface="Roboto"/>
            </a:endParaRPr>
          </a:p>
        </p:txBody>
      </p:sp>
      <p:pic>
        <p:nvPicPr>
          <p:cNvPr id="369" name="Google Shape;369;p57"/>
          <p:cNvPicPr preferRelativeResize="0"/>
          <p:nvPr/>
        </p:nvPicPr>
        <p:blipFill>
          <a:blip r:embed="rId3">
            <a:alphaModFix/>
          </a:blip>
          <a:stretch>
            <a:fillRect/>
          </a:stretch>
        </p:blipFill>
        <p:spPr>
          <a:xfrm>
            <a:off x="4770079" y="46975"/>
            <a:ext cx="4283925"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8"/>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	</a:t>
            </a:r>
            <a:endParaRPr b="1" i="1" u="sng">
              <a:solidFill>
                <a:srgbClr val="FF0000"/>
              </a:solidFill>
              <a:highlight>
                <a:srgbClr val="FFFF00"/>
              </a:highlight>
            </a:endParaRPr>
          </a:p>
        </p:txBody>
      </p:sp>
      <p:sp>
        <p:nvSpPr>
          <p:cNvPr id="375" name="Google Shape;375;p58"/>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rPr lang="en"/>
              <a:t>Applying PCA for Dimensionality reduction</a:t>
            </a:r>
            <a:endParaRPr/>
          </a:p>
          <a:p>
            <a:pPr indent="0" lvl="0" marL="0" rtl="0" algn="l">
              <a:lnSpc>
                <a:spcPct val="115000"/>
              </a:lnSpc>
              <a:spcBef>
                <a:spcPts val="1200"/>
              </a:spcBef>
              <a:spcAft>
                <a:spcPts val="1200"/>
              </a:spcAft>
              <a:buSzPts val="1300"/>
              <a:buNone/>
            </a:pPr>
            <a:r>
              <a:t/>
            </a:r>
            <a:endParaRPr/>
          </a:p>
        </p:txBody>
      </p:sp>
      <p:pic>
        <p:nvPicPr>
          <p:cNvPr id="376" name="Google Shape;376;p58"/>
          <p:cNvPicPr preferRelativeResize="0"/>
          <p:nvPr/>
        </p:nvPicPr>
        <p:blipFill>
          <a:blip r:embed="rId3">
            <a:alphaModFix/>
          </a:blip>
          <a:stretch>
            <a:fillRect/>
          </a:stretch>
        </p:blipFill>
        <p:spPr>
          <a:xfrm>
            <a:off x="606691" y="0"/>
            <a:ext cx="7930619"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9"/>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	</a:t>
            </a:r>
            <a:endParaRPr b="1" i="1" u="sng">
              <a:solidFill>
                <a:srgbClr val="FF0000"/>
              </a:solidFill>
              <a:highlight>
                <a:srgbClr val="FFFF00"/>
              </a:highlight>
            </a:endParaRPr>
          </a:p>
        </p:txBody>
      </p:sp>
      <p:sp>
        <p:nvSpPr>
          <p:cNvPr id="382" name="Google Shape;382;p59"/>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rPr lang="en" sz="2100"/>
              <a:t>Applying</a:t>
            </a:r>
            <a:r>
              <a:rPr lang="en" sz="2100"/>
              <a:t> T-test</a:t>
            </a:r>
            <a:endParaRPr sz="2100"/>
          </a:p>
          <a:p>
            <a:pPr indent="0" lvl="0" marL="0" rtl="0" algn="l">
              <a:lnSpc>
                <a:spcPct val="115000"/>
              </a:lnSpc>
              <a:spcBef>
                <a:spcPts val="1200"/>
              </a:spcBef>
              <a:spcAft>
                <a:spcPts val="1200"/>
              </a:spcAft>
              <a:buSzPts val="1300"/>
              <a:buNone/>
            </a:pPr>
            <a:r>
              <a:t/>
            </a:r>
            <a:endParaRPr/>
          </a:p>
        </p:txBody>
      </p:sp>
      <p:pic>
        <p:nvPicPr>
          <p:cNvPr id="383" name="Google Shape;383;p59"/>
          <p:cNvPicPr preferRelativeResize="0"/>
          <p:nvPr/>
        </p:nvPicPr>
        <p:blipFill>
          <a:blip r:embed="rId3">
            <a:alphaModFix/>
          </a:blip>
          <a:stretch>
            <a:fillRect/>
          </a:stretch>
        </p:blipFill>
        <p:spPr>
          <a:xfrm>
            <a:off x="2444925" y="245775"/>
            <a:ext cx="6564424" cy="4658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	</a:t>
            </a:r>
            <a:endParaRPr b="1" i="1" u="sng">
              <a:solidFill>
                <a:srgbClr val="FF0000"/>
              </a:solidFill>
              <a:highlight>
                <a:srgbClr val="FFFF00"/>
              </a:highlight>
            </a:endParaRPr>
          </a:p>
        </p:txBody>
      </p:sp>
      <p:sp>
        <p:nvSpPr>
          <p:cNvPr id="389" name="Google Shape;389;p60"/>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rPr lang="en" sz="2100"/>
              <a:t>Volcano PLot</a:t>
            </a:r>
            <a:endParaRPr sz="2100"/>
          </a:p>
          <a:p>
            <a:pPr indent="0" lvl="0" marL="0" rtl="0" algn="l">
              <a:lnSpc>
                <a:spcPct val="115000"/>
              </a:lnSpc>
              <a:spcBef>
                <a:spcPts val="1200"/>
              </a:spcBef>
              <a:spcAft>
                <a:spcPts val="0"/>
              </a:spcAft>
              <a:buSzPts val="1300"/>
              <a:buNone/>
            </a:pPr>
            <a:r>
              <a:rPr lang="en" sz="2100"/>
              <a:t>After CHI test</a:t>
            </a:r>
            <a:endParaRPr sz="2100"/>
          </a:p>
          <a:p>
            <a:pPr indent="0" lvl="0" marL="0" rtl="0" algn="l">
              <a:lnSpc>
                <a:spcPct val="115000"/>
              </a:lnSpc>
              <a:spcBef>
                <a:spcPts val="1200"/>
              </a:spcBef>
              <a:spcAft>
                <a:spcPts val="1200"/>
              </a:spcAft>
              <a:buSzPts val="1300"/>
              <a:buNone/>
            </a:pPr>
            <a:r>
              <a:t/>
            </a:r>
            <a:endParaRPr/>
          </a:p>
        </p:txBody>
      </p:sp>
      <p:pic>
        <p:nvPicPr>
          <p:cNvPr id="390" name="Google Shape;390;p60"/>
          <p:cNvPicPr preferRelativeResize="0"/>
          <p:nvPr/>
        </p:nvPicPr>
        <p:blipFill>
          <a:blip r:embed="rId3">
            <a:alphaModFix/>
          </a:blip>
          <a:stretch>
            <a:fillRect/>
          </a:stretch>
        </p:blipFill>
        <p:spPr>
          <a:xfrm>
            <a:off x="49325" y="-1998950"/>
            <a:ext cx="9887725" cy="7691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	</a:t>
            </a:r>
            <a:endParaRPr b="1" i="1" u="sng">
              <a:solidFill>
                <a:srgbClr val="FF0000"/>
              </a:solidFill>
              <a:highlight>
                <a:srgbClr val="FFFF00"/>
              </a:highlight>
            </a:endParaRPr>
          </a:p>
        </p:txBody>
      </p:sp>
      <p:sp>
        <p:nvSpPr>
          <p:cNvPr id="396" name="Google Shape;396;p61"/>
          <p:cNvSpPr txBox="1"/>
          <p:nvPr>
            <p:ph idx="4294967295" type="body"/>
          </p:nvPr>
        </p:nvSpPr>
        <p:spPr>
          <a:xfrm>
            <a:off x="-68100" y="1967250"/>
            <a:ext cx="81111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rPr lang="en" sz="2100"/>
              <a:t>Heatmap after</a:t>
            </a:r>
            <a:endParaRPr sz="2100"/>
          </a:p>
          <a:p>
            <a:pPr indent="0" lvl="0" marL="0" rtl="0" algn="l">
              <a:lnSpc>
                <a:spcPct val="115000"/>
              </a:lnSpc>
              <a:spcBef>
                <a:spcPts val="1200"/>
              </a:spcBef>
              <a:spcAft>
                <a:spcPts val="0"/>
              </a:spcAft>
              <a:buSzPts val="1300"/>
              <a:buNone/>
            </a:pPr>
            <a:r>
              <a:rPr lang="en" sz="2100"/>
              <a:t>Feature reduction</a:t>
            </a:r>
            <a:endParaRPr sz="2100"/>
          </a:p>
          <a:p>
            <a:pPr indent="0" lvl="0" marL="0" rtl="0" algn="l">
              <a:lnSpc>
                <a:spcPct val="115000"/>
              </a:lnSpc>
              <a:spcBef>
                <a:spcPts val="1200"/>
              </a:spcBef>
              <a:spcAft>
                <a:spcPts val="1200"/>
              </a:spcAft>
              <a:buSzPts val="1300"/>
              <a:buNone/>
            </a:pPr>
            <a:r>
              <a:t/>
            </a:r>
            <a:endParaRPr/>
          </a:p>
        </p:txBody>
      </p:sp>
      <p:pic>
        <p:nvPicPr>
          <p:cNvPr id="397" name="Google Shape;397;p61"/>
          <p:cNvPicPr preferRelativeResize="0"/>
          <p:nvPr/>
        </p:nvPicPr>
        <p:blipFill>
          <a:blip r:embed="rId3">
            <a:alphaModFix/>
          </a:blip>
          <a:stretch>
            <a:fillRect/>
          </a:stretch>
        </p:blipFill>
        <p:spPr>
          <a:xfrm>
            <a:off x="2409700" y="0"/>
            <a:ext cx="7034150" cy="5143501"/>
          </a:xfrm>
          <a:prstGeom prst="rect">
            <a:avLst/>
          </a:prstGeom>
          <a:noFill/>
          <a:ln>
            <a:noFill/>
          </a:ln>
        </p:spPr>
      </p:pic>
      <p:pic>
        <p:nvPicPr>
          <p:cNvPr id="398" name="Google Shape;398;p61"/>
          <p:cNvPicPr preferRelativeResize="0"/>
          <p:nvPr/>
        </p:nvPicPr>
        <p:blipFill>
          <a:blip r:embed="rId4">
            <a:alphaModFix/>
          </a:blip>
          <a:stretch>
            <a:fillRect/>
          </a:stretch>
        </p:blipFill>
        <p:spPr>
          <a:xfrm>
            <a:off x="2209958" y="0"/>
            <a:ext cx="4724084" cy="5143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	</a:t>
            </a:r>
            <a:endParaRPr b="1" i="1" u="sng">
              <a:solidFill>
                <a:srgbClr val="FF0000"/>
              </a:solidFill>
              <a:highlight>
                <a:srgbClr val="FFFF00"/>
              </a:highlight>
            </a:endParaRPr>
          </a:p>
        </p:txBody>
      </p:sp>
      <p:sp>
        <p:nvSpPr>
          <p:cNvPr id="404" name="Google Shape;404;p62"/>
          <p:cNvSpPr txBox="1"/>
          <p:nvPr>
            <p:ph idx="4294967295" type="body"/>
          </p:nvPr>
        </p:nvSpPr>
        <p:spPr>
          <a:xfrm>
            <a:off x="0" y="1967250"/>
            <a:ext cx="80430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rPr lang="en" sz="1491"/>
              <a:t>   Using </a:t>
            </a:r>
            <a:r>
              <a:rPr b="1" lang="en" sz="1691"/>
              <a:t>SMOTE</a:t>
            </a:r>
            <a:endParaRPr b="1" sz="1691"/>
          </a:p>
          <a:p>
            <a:pPr indent="0" lvl="0" marL="0" rtl="0" algn="l">
              <a:lnSpc>
                <a:spcPct val="115000"/>
              </a:lnSpc>
              <a:spcBef>
                <a:spcPts val="1200"/>
              </a:spcBef>
              <a:spcAft>
                <a:spcPts val="1200"/>
              </a:spcAft>
              <a:buSzPts val="1300"/>
              <a:buNone/>
            </a:pPr>
            <a:r>
              <a:t/>
            </a:r>
            <a:endParaRPr/>
          </a:p>
        </p:txBody>
      </p:sp>
      <p:pic>
        <p:nvPicPr>
          <p:cNvPr id="405" name="Google Shape;405;p62"/>
          <p:cNvPicPr preferRelativeResize="0"/>
          <p:nvPr/>
        </p:nvPicPr>
        <p:blipFill>
          <a:blip r:embed="rId3">
            <a:alphaModFix/>
          </a:blip>
          <a:stretch>
            <a:fillRect/>
          </a:stretch>
        </p:blipFill>
        <p:spPr>
          <a:xfrm>
            <a:off x="1719500" y="0"/>
            <a:ext cx="7055049" cy="5256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3"/>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	</a:t>
            </a:r>
            <a:endParaRPr b="1" i="1" u="sng">
              <a:solidFill>
                <a:srgbClr val="FF0000"/>
              </a:solidFill>
              <a:highlight>
                <a:srgbClr val="FFFF00"/>
              </a:highlight>
            </a:endParaRPr>
          </a:p>
        </p:txBody>
      </p:sp>
      <p:sp>
        <p:nvSpPr>
          <p:cNvPr id="411" name="Google Shape;411;p63"/>
          <p:cNvSpPr txBox="1"/>
          <p:nvPr>
            <p:ph idx="4294967295" type="body"/>
          </p:nvPr>
        </p:nvSpPr>
        <p:spPr>
          <a:xfrm>
            <a:off x="537325" y="1967250"/>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rPr lang="en" sz="2100"/>
              <a:t>Using ML- </a:t>
            </a:r>
            <a:endParaRPr sz="2100"/>
          </a:p>
          <a:p>
            <a:pPr indent="0" lvl="0" marL="0" rtl="0" algn="l">
              <a:lnSpc>
                <a:spcPct val="115000"/>
              </a:lnSpc>
              <a:spcBef>
                <a:spcPts val="1200"/>
              </a:spcBef>
              <a:spcAft>
                <a:spcPts val="1200"/>
              </a:spcAft>
              <a:buSzPts val="1300"/>
              <a:buNone/>
            </a:pPr>
            <a:r>
              <a:rPr lang="en" sz="2100"/>
              <a:t>models</a:t>
            </a:r>
            <a:endParaRPr sz="2100"/>
          </a:p>
        </p:txBody>
      </p:sp>
      <p:pic>
        <p:nvPicPr>
          <p:cNvPr id="412" name="Google Shape;412;p63"/>
          <p:cNvPicPr preferRelativeResize="0"/>
          <p:nvPr/>
        </p:nvPicPr>
        <p:blipFill>
          <a:blip r:embed="rId3">
            <a:alphaModFix/>
          </a:blip>
          <a:stretch>
            <a:fillRect/>
          </a:stretch>
        </p:blipFill>
        <p:spPr>
          <a:xfrm>
            <a:off x="2092600" y="0"/>
            <a:ext cx="6388301"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68181"/>
              <a:buNone/>
            </a:pPr>
            <a:r>
              <a:rPr b="1" i="1" lang="en" u="sng">
                <a:solidFill>
                  <a:srgbClr val="FF0000"/>
                </a:solidFill>
                <a:highlight>
                  <a:srgbClr val="FFFF00"/>
                </a:highlight>
              </a:rPr>
              <a:t>Accuracy of different </a:t>
            </a:r>
            <a:r>
              <a:rPr b="1" i="1" lang="en" u="sng">
                <a:solidFill>
                  <a:srgbClr val="FF0000"/>
                </a:solidFill>
                <a:highlight>
                  <a:srgbClr val="FFFF00"/>
                </a:highlight>
              </a:rPr>
              <a:t>algorithms</a:t>
            </a:r>
            <a:r>
              <a:rPr b="1" i="1" lang="en" u="sng">
                <a:solidFill>
                  <a:srgbClr val="FF0000"/>
                </a:solidFill>
                <a:highlight>
                  <a:srgbClr val="FFFF00"/>
                </a:highlight>
              </a:rPr>
              <a:t>:</a:t>
            </a:r>
            <a:endParaRPr b="1" i="1" u="sng">
              <a:solidFill>
                <a:srgbClr val="FF0000"/>
              </a:solidFill>
              <a:highlight>
                <a:srgbClr val="FFFF00"/>
              </a:highlight>
            </a:endParaRPr>
          </a:p>
        </p:txBody>
      </p:sp>
      <p:sp>
        <p:nvSpPr>
          <p:cNvPr id="418" name="Google Shape;418;p64"/>
          <p:cNvSpPr txBox="1"/>
          <p:nvPr>
            <p:ph idx="4294967295"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677"/>
              <a:buNone/>
            </a:pPr>
            <a:r>
              <a:t/>
            </a:r>
            <a:endParaRPr/>
          </a:p>
          <a:p>
            <a:pPr indent="0" lvl="0" marL="0" rtl="0" algn="l">
              <a:lnSpc>
                <a:spcPct val="115000"/>
              </a:lnSpc>
              <a:spcBef>
                <a:spcPts val="1200"/>
              </a:spcBef>
              <a:spcAft>
                <a:spcPts val="1200"/>
              </a:spcAft>
              <a:buSzPts val="1677"/>
              <a:buNone/>
            </a:pPr>
            <a:r>
              <a:t/>
            </a:r>
            <a:endParaRPr/>
          </a:p>
        </p:txBody>
      </p:sp>
      <p:pic>
        <p:nvPicPr>
          <p:cNvPr id="419" name="Google Shape;419;p64"/>
          <p:cNvPicPr preferRelativeResize="0"/>
          <p:nvPr/>
        </p:nvPicPr>
        <p:blipFill>
          <a:blip r:embed="rId3">
            <a:alphaModFix/>
          </a:blip>
          <a:stretch>
            <a:fillRect/>
          </a:stretch>
        </p:blipFill>
        <p:spPr>
          <a:xfrm>
            <a:off x="0" y="1990726"/>
            <a:ext cx="9143998" cy="3136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5"/>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CONTRIBUTIONS:</a:t>
            </a:r>
            <a:endParaRPr b="1" i="1" u="sng">
              <a:solidFill>
                <a:srgbClr val="FF0000"/>
              </a:solidFill>
              <a:highlight>
                <a:srgbClr val="FFFF00"/>
              </a:highlight>
            </a:endParaRPr>
          </a:p>
        </p:txBody>
      </p:sp>
      <p:sp>
        <p:nvSpPr>
          <p:cNvPr id="425" name="Google Shape;425;p65"/>
          <p:cNvSpPr txBox="1"/>
          <p:nvPr>
            <p:ph idx="4294967295" type="body"/>
          </p:nvPr>
        </p:nvSpPr>
        <p:spPr>
          <a:xfrm>
            <a:off x="819150" y="1990725"/>
            <a:ext cx="7505700" cy="2448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1200"/>
              </a:spcBef>
              <a:spcAft>
                <a:spcPts val="0"/>
              </a:spcAft>
              <a:buClr>
                <a:schemeClr val="dk1"/>
              </a:buClr>
              <a:buSzPct val="27957"/>
              <a:buFont typeface="Arial"/>
              <a:buNone/>
            </a:pPr>
            <a:r>
              <a:rPr b="1" lang="en" sz="6000"/>
              <a:t>PROBLEM SOLUTION AND STATEMENT , DATA COLLECTION , ACCURACY OF ML MODELS - AYUSH KUMAR MOURYA(2022450)</a:t>
            </a:r>
            <a:endParaRPr b="1" sz="6000"/>
          </a:p>
          <a:p>
            <a:pPr indent="0" lvl="0" marL="0" rtl="0" algn="l">
              <a:lnSpc>
                <a:spcPct val="115000"/>
              </a:lnSpc>
              <a:spcBef>
                <a:spcPts val="1200"/>
              </a:spcBef>
              <a:spcAft>
                <a:spcPts val="0"/>
              </a:spcAft>
              <a:buClr>
                <a:schemeClr val="dk1"/>
              </a:buClr>
              <a:buSzPct val="29953"/>
              <a:buFont typeface="Arial"/>
              <a:buNone/>
            </a:pPr>
            <a:r>
              <a:t/>
            </a:r>
            <a:endParaRPr b="1" sz="5600"/>
          </a:p>
          <a:p>
            <a:pPr indent="0" lvl="0" marL="0" rtl="0" algn="l">
              <a:lnSpc>
                <a:spcPct val="115000"/>
              </a:lnSpc>
              <a:spcBef>
                <a:spcPts val="0"/>
              </a:spcBef>
              <a:spcAft>
                <a:spcPts val="0"/>
              </a:spcAft>
              <a:buSzPct val="26209"/>
              <a:buNone/>
            </a:pPr>
            <a:r>
              <a:rPr b="1" lang="en" sz="6400"/>
              <a:t>O</a:t>
            </a:r>
            <a:r>
              <a:rPr b="1" lang="en" sz="6400"/>
              <a:t>verall design and </a:t>
            </a:r>
            <a:r>
              <a:rPr b="1" lang="en" sz="6400"/>
              <a:t>template , Feature Reduction and PCA </a:t>
            </a:r>
            <a:r>
              <a:rPr b="1" lang="en" sz="6400"/>
              <a:t>- JAS KEERAT SINGH(2022226)</a:t>
            </a:r>
            <a:endParaRPr b="1" sz="6400"/>
          </a:p>
          <a:p>
            <a:pPr indent="0" lvl="0" marL="0" rtl="0" algn="l">
              <a:lnSpc>
                <a:spcPct val="115000"/>
              </a:lnSpc>
              <a:spcBef>
                <a:spcPts val="1200"/>
              </a:spcBef>
              <a:spcAft>
                <a:spcPts val="0"/>
              </a:spcAft>
              <a:buSzPct val="27956"/>
              <a:buNone/>
            </a:pPr>
            <a:r>
              <a:rPr b="1" lang="en" sz="6000"/>
              <a:t>LEUKAEMIA RESEARCH , VOLCANO PLOT , HEAT MAP - SARGUN SINGH KHURANA(2022450)</a:t>
            </a:r>
            <a:endParaRPr b="1" sz="6400"/>
          </a:p>
          <a:p>
            <a:pPr indent="0" lvl="0" marL="0" rtl="0" algn="l">
              <a:lnSpc>
                <a:spcPct val="115000"/>
              </a:lnSpc>
              <a:spcBef>
                <a:spcPts val="1200"/>
              </a:spcBef>
              <a:spcAft>
                <a:spcPts val="0"/>
              </a:spcAft>
              <a:buSzPct val="26209"/>
              <a:buNone/>
            </a:pPr>
            <a:r>
              <a:rPr b="1" lang="en" sz="6400"/>
              <a:t>Labelling the data and APPLYING ML ALGORITHMS DL model, PCA - SYED(2022530)</a:t>
            </a:r>
            <a:endParaRPr b="1" sz="6400"/>
          </a:p>
          <a:p>
            <a:pPr indent="0" lvl="0" marL="0" rtl="0" algn="l">
              <a:lnSpc>
                <a:spcPct val="115000"/>
              </a:lnSpc>
              <a:spcBef>
                <a:spcPts val="1200"/>
              </a:spcBef>
              <a:spcAft>
                <a:spcPts val="0"/>
              </a:spcAft>
              <a:buSzPct val="26209"/>
              <a:buNone/>
            </a:pPr>
            <a:r>
              <a:rPr b="1" lang="en" sz="6400"/>
              <a:t>NORMALISATION and removing null values</a:t>
            </a:r>
            <a:r>
              <a:rPr b="1" lang="en" sz="6400"/>
              <a:t>  - TUSHAR(2022545) </a:t>
            </a:r>
            <a:endParaRPr b="1" sz="6400"/>
          </a:p>
          <a:p>
            <a:pPr indent="0" lvl="0" marL="0" rtl="0" algn="l">
              <a:lnSpc>
                <a:spcPct val="115000"/>
              </a:lnSpc>
              <a:spcBef>
                <a:spcPts val="1200"/>
              </a:spcBef>
              <a:spcAft>
                <a:spcPts val="0"/>
              </a:spcAft>
              <a:buSzPct val="52419"/>
              <a:buNone/>
            </a:pPr>
            <a:r>
              <a:t/>
            </a:r>
            <a:endParaRPr/>
          </a:p>
          <a:p>
            <a:pPr indent="0" lvl="0" marL="0" rtl="0" algn="l">
              <a:lnSpc>
                <a:spcPct val="115000"/>
              </a:lnSpc>
              <a:spcBef>
                <a:spcPts val="1200"/>
              </a:spcBef>
              <a:spcAft>
                <a:spcPts val="0"/>
              </a:spcAft>
              <a:buSzPct val="52419"/>
              <a:buNone/>
            </a:pPr>
            <a:r>
              <a:t/>
            </a:r>
            <a:endParaRPr/>
          </a:p>
          <a:p>
            <a:pPr indent="0" lvl="0" marL="0" rtl="0" algn="l">
              <a:lnSpc>
                <a:spcPct val="115000"/>
              </a:lnSpc>
              <a:spcBef>
                <a:spcPts val="1200"/>
              </a:spcBef>
              <a:spcAft>
                <a:spcPts val="1200"/>
              </a:spcAft>
              <a:buSzPct val="52419"/>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601670" y="891995"/>
            <a:ext cx="7940700" cy="891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5714"/>
              <a:buNone/>
            </a:pPr>
            <a:r>
              <a:rPr b="1" i="1" lang="en" sz="3500">
                <a:solidFill>
                  <a:schemeClr val="dk2"/>
                </a:solidFill>
              </a:rPr>
              <a:t> </a:t>
            </a:r>
            <a:endParaRPr b="1" i="1" sz="3500">
              <a:solidFill>
                <a:schemeClr val="dk2"/>
              </a:solidFill>
            </a:endParaRPr>
          </a:p>
          <a:p>
            <a:pPr indent="0" lvl="0" marL="0" rtl="0" algn="l">
              <a:lnSpc>
                <a:spcPct val="100000"/>
              </a:lnSpc>
              <a:spcBef>
                <a:spcPts val="0"/>
              </a:spcBef>
              <a:spcAft>
                <a:spcPts val="0"/>
              </a:spcAft>
              <a:buSzPct val="78260"/>
              <a:buNone/>
            </a:pPr>
            <a:r>
              <a:rPr b="1" i="1" lang="en" sz="3833">
                <a:solidFill>
                  <a:schemeClr val="dk2"/>
                </a:solidFill>
              </a:rPr>
              <a:t>Abstract</a:t>
            </a:r>
            <a:r>
              <a:rPr b="1" i="1" lang="en" sz="3500">
                <a:solidFill>
                  <a:schemeClr val="dk2"/>
                </a:solidFill>
              </a:rPr>
              <a:t>:</a:t>
            </a:r>
            <a:endParaRPr b="1" i="1" sz="3500">
              <a:solidFill>
                <a:schemeClr val="dk2"/>
              </a:solidFill>
            </a:endParaRPr>
          </a:p>
        </p:txBody>
      </p:sp>
      <p:sp>
        <p:nvSpPr>
          <p:cNvPr id="169" name="Google Shape;169;p30"/>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170" name="Google Shape;170;p30"/>
          <p:cNvSpPr txBox="1"/>
          <p:nvPr/>
        </p:nvSpPr>
        <p:spPr>
          <a:xfrm>
            <a:off x="819150" y="3163600"/>
            <a:ext cx="7797600" cy="11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p:txBody>
      </p:sp>
      <p:sp>
        <p:nvSpPr>
          <p:cNvPr id="171" name="Google Shape;171;p30"/>
          <p:cNvSpPr txBox="1"/>
          <p:nvPr>
            <p:ph idx="1" type="body"/>
          </p:nvPr>
        </p:nvSpPr>
        <p:spPr>
          <a:xfrm>
            <a:off x="334095" y="2412750"/>
            <a:ext cx="7940700" cy="30540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SzPct val="50771"/>
              <a:buNone/>
            </a:pPr>
            <a:r>
              <a:rPr b="1" lang="en" sz="10242" u="sng">
                <a:solidFill>
                  <a:srgbClr val="222222"/>
                </a:solidFill>
                <a:highlight>
                  <a:srgbClr val="FFFFFF"/>
                </a:highlight>
                <a:latin typeface="Roboto"/>
                <a:ea typeface="Roboto"/>
                <a:cs typeface="Roboto"/>
                <a:sym typeface="Roboto"/>
              </a:rPr>
              <a:t>TYPES OF LEUKEMIA-:</a:t>
            </a:r>
            <a:endParaRPr b="1" sz="10242" u="sng">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ct val="98335"/>
              <a:buNone/>
            </a:pPr>
            <a:r>
              <a:rPr b="1" lang="en" sz="5288">
                <a:solidFill>
                  <a:srgbClr val="222222"/>
                </a:solidFill>
                <a:highlight>
                  <a:srgbClr val="FFFFFF"/>
                </a:highlight>
                <a:latin typeface="Roboto"/>
                <a:ea typeface="Roboto"/>
                <a:cs typeface="Roboto"/>
                <a:sym typeface="Roboto"/>
              </a:rPr>
              <a:t>1)Acute Lymphocytic Leukemia (ALL)- </a:t>
            </a:r>
            <a:r>
              <a:rPr i="1" lang="en" sz="3688">
                <a:solidFill>
                  <a:srgbClr val="222222"/>
                </a:solidFill>
                <a:highlight>
                  <a:srgbClr val="FFFFFF"/>
                </a:highlight>
                <a:latin typeface="Roboto"/>
                <a:ea typeface="Roboto"/>
                <a:cs typeface="Roboto"/>
                <a:sym typeface="Roboto"/>
              </a:rPr>
              <a:t>Most common kind of leukemia. It usually occurs in young children but can also occur in adults.</a:t>
            </a:r>
            <a:endParaRPr i="1" sz="2150">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ct val="98335"/>
              <a:buNone/>
            </a:pPr>
            <a:r>
              <a:rPr b="1" lang="en" sz="5288">
                <a:solidFill>
                  <a:srgbClr val="222222"/>
                </a:solidFill>
                <a:highlight>
                  <a:srgbClr val="FFFFFF"/>
                </a:highlight>
                <a:latin typeface="Roboto"/>
                <a:ea typeface="Roboto"/>
                <a:cs typeface="Roboto"/>
                <a:sym typeface="Roboto"/>
              </a:rPr>
              <a:t>2)</a:t>
            </a:r>
            <a:r>
              <a:rPr b="1" lang="en" sz="5073">
                <a:solidFill>
                  <a:srgbClr val="222222"/>
                </a:solidFill>
                <a:highlight>
                  <a:srgbClr val="FFFFFF"/>
                </a:highlight>
                <a:latin typeface="Roboto"/>
                <a:ea typeface="Roboto"/>
                <a:cs typeface="Roboto"/>
                <a:sym typeface="Roboto"/>
              </a:rPr>
              <a:t>Acute Myelogenous Leukemia (AML)- </a:t>
            </a:r>
            <a:r>
              <a:rPr i="1" lang="en" sz="4273">
                <a:solidFill>
                  <a:srgbClr val="222222"/>
                </a:solidFill>
                <a:highlight>
                  <a:srgbClr val="FFFFFF"/>
                </a:highlight>
                <a:latin typeface="Roboto"/>
                <a:ea typeface="Roboto"/>
                <a:cs typeface="Roboto"/>
                <a:sym typeface="Roboto"/>
              </a:rPr>
              <a:t>Most common kind of aggressive leukemia in adults. It can also affect children. This type of leukemia starts in the myeloid cells of the bone marrow and can spread quickly into the blood.</a:t>
            </a:r>
            <a:endParaRPr i="1" sz="4273">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ct val="102503"/>
              <a:buNone/>
            </a:pPr>
            <a:r>
              <a:rPr b="1" lang="en" sz="5073">
                <a:solidFill>
                  <a:srgbClr val="222222"/>
                </a:solidFill>
                <a:highlight>
                  <a:schemeClr val="lt1"/>
                </a:highlight>
                <a:latin typeface="Roboto"/>
                <a:ea typeface="Roboto"/>
                <a:cs typeface="Roboto"/>
                <a:sym typeface="Roboto"/>
              </a:rPr>
              <a:t>3) Chronic </a:t>
            </a:r>
            <a:r>
              <a:rPr b="1" lang="en" sz="5288">
                <a:solidFill>
                  <a:srgbClr val="222222"/>
                </a:solidFill>
                <a:highlight>
                  <a:schemeClr val="lt1"/>
                </a:highlight>
                <a:latin typeface="Roboto"/>
                <a:ea typeface="Roboto"/>
                <a:cs typeface="Roboto"/>
                <a:sym typeface="Roboto"/>
              </a:rPr>
              <a:t>Lymphocytic Leukemia</a:t>
            </a:r>
            <a:r>
              <a:rPr b="1" lang="en" sz="5073">
                <a:solidFill>
                  <a:srgbClr val="222222"/>
                </a:solidFill>
                <a:highlight>
                  <a:schemeClr val="lt1"/>
                </a:highlight>
                <a:latin typeface="Roboto"/>
                <a:ea typeface="Roboto"/>
                <a:cs typeface="Roboto"/>
                <a:sym typeface="Roboto"/>
              </a:rPr>
              <a:t>(CLL)- </a:t>
            </a:r>
            <a:r>
              <a:rPr i="1" lang="en" sz="4673">
                <a:solidFill>
                  <a:srgbClr val="222222"/>
                </a:solidFill>
                <a:highlight>
                  <a:schemeClr val="lt1"/>
                </a:highlight>
                <a:latin typeface="Roboto"/>
                <a:ea typeface="Roboto"/>
                <a:cs typeface="Roboto"/>
                <a:sym typeface="Roboto"/>
              </a:rPr>
              <a:t>Most common type of slow-growing leukemia. It usually affects older adults.</a:t>
            </a:r>
            <a:endParaRPr i="1" sz="4673">
              <a:solidFill>
                <a:srgbClr val="222222"/>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ct val="102503"/>
              <a:buNone/>
            </a:pPr>
            <a:r>
              <a:rPr b="1" lang="en" sz="5073">
                <a:solidFill>
                  <a:srgbClr val="222222"/>
                </a:solidFill>
                <a:highlight>
                  <a:schemeClr val="lt1"/>
                </a:highlight>
                <a:latin typeface="Roboto"/>
                <a:ea typeface="Roboto"/>
                <a:cs typeface="Roboto"/>
                <a:sym typeface="Roboto"/>
              </a:rPr>
              <a:t>4) Chronic </a:t>
            </a:r>
            <a:r>
              <a:rPr b="1" lang="en" sz="5288">
                <a:solidFill>
                  <a:srgbClr val="222222"/>
                </a:solidFill>
                <a:highlight>
                  <a:schemeClr val="lt1"/>
                </a:highlight>
                <a:latin typeface="Roboto"/>
                <a:ea typeface="Roboto"/>
                <a:cs typeface="Roboto"/>
                <a:sym typeface="Roboto"/>
              </a:rPr>
              <a:t>Myelogenous Leukemia</a:t>
            </a:r>
            <a:r>
              <a:rPr b="1" lang="en" sz="5073">
                <a:solidFill>
                  <a:srgbClr val="222222"/>
                </a:solidFill>
                <a:highlight>
                  <a:schemeClr val="lt1"/>
                </a:highlight>
                <a:latin typeface="Roboto"/>
                <a:ea typeface="Roboto"/>
                <a:cs typeface="Roboto"/>
                <a:sym typeface="Roboto"/>
              </a:rPr>
              <a:t>(CML)- </a:t>
            </a:r>
            <a:r>
              <a:rPr i="1" lang="en" sz="4673">
                <a:solidFill>
                  <a:srgbClr val="222222"/>
                </a:solidFill>
                <a:highlight>
                  <a:schemeClr val="lt1"/>
                </a:highlight>
                <a:latin typeface="Roboto"/>
                <a:ea typeface="Roboto"/>
                <a:cs typeface="Roboto"/>
                <a:sym typeface="Roboto"/>
              </a:rPr>
              <a:t>Usually affects adults. It’s sometimes called chronic myeloid leukemia.</a:t>
            </a:r>
            <a:endParaRPr i="1" sz="4673">
              <a:solidFill>
                <a:srgbClr val="222222"/>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ct val="102503"/>
              <a:buNone/>
            </a:pPr>
            <a:r>
              <a:t/>
            </a:r>
            <a:endParaRPr b="1" sz="5073">
              <a:solidFill>
                <a:srgbClr val="22222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ct val="162500"/>
              <a:buNone/>
            </a:pPr>
            <a:r>
              <a:t/>
            </a:r>
            <a:endParaRPr b="1" sz="3200">
              <a:solidFill>
                <a:srgbClr val="013A73"/>
              </a:solidFill>
              <a:highlight>
                <a:srgbClr val="F4F4F4"/>
              </a:highlight>
              <a:latin typeface="Arial"/>
              <a:ea typeface="Arial"/>
              <a:cs typeface="Arial"/>
              <a:sym typeface="Arial"/>
            </a:endParaRPr>
          </a:p>
          <a:p>
            <a:pPr indent="0" lvl="0" marL="0" rtl="0" algn="l">
              <a:lnSpc>
                <a:spcPct val="115000"/>
              </a:lnSpc>
              <a:spcBef>
                <a:spcPts val="1200"/>
              </a:spcBef>
              <a:spcAft>
                <a:spcPts val="0"/>
              </a:spcAft>
              <a:buSzPct val="162500"/>
              <a:buNone/>
            </a:pPr>
            <a:r>
              <a:t/>
            </a:r>
            <a:endParaRPr b="1" sz="3200">
              <a:solidFill>
                <a:srgbClr val="013A73"/>
              </a:solidFill>
              <a:highlight>
                <a:srgbClr val="F4F4F4"/>
              </a:highlight>
              <a:latin typeface="Arial"/>
              <a:ea typeface="Arial"/>
              <a:cs typeface="Arial"/>
              <a:sym typeface="Arial"/>
            </a:endParaRPr>
          </a:p>
          <a:p>
            <a:pPr indent="0" lvl="0" marL="0" rtl="0" algn="l">
              <a:lnSpc>
                <a:spcPct val="115000"/>
              </a:lnSpc>
              <a:spcBef>
                <a:spcPts val="1200"/>
              </a:spcBef>
              <a:spcAft>
                <a:spcPts val="0"/>
              </a:spcAft>
              <a:buSzPct val="123368"/>
              <a:buNone/>
            </a:pPr>
            <a:r>
              <a:t/>
            </a:r>
            <a:endParaRPr sz="4215">
              <a:solidFill>
                <a:srgbClr val="333333"/>
              </a:solidFill>
              <a:highlight>
                <a:srgbClr val="F4F4F4"/>
              </a:highlight>
              <a:latin typeface="Arial"/>
              <a:ea typeface="Arial"/>
              <a:cs typeface="Arial"/>
              <a:sym typeface="Arial"/>
            </a:endParaRPr>
          </a:p>
          <a:p>
            <a:pPr indent="0" lvl="0" marL="0" rtl="0" algn="l">
              <a:lnSpc>
                <a:spcPct val="115000"/>
              </a:lnSpc>
              <a:spcBef>
                <a:spcPts val="1200"/>
              </a:spcBef>
              <a:spcAft>
                <a:spcPts val="0"/>
              </a:spcAft>
              <a:buSzPts val="1300"/>
              <a:buNone/>
            </a:pPr>
            <a:r>
              <a:t/>
            </a:r>
            <a:endParaRPr sz="1200">
              <a:solidFill>
                <a:srgbClr val="333333"/>
              </a:solidFill>
              <a:highlight>
                <a:srgbClr val="F4F4F4"/>
              </a:highlight>
              <a:latin typeface="Arial"/>
              <a:ea typeface="Arial"/>
              <a:cs typeface="Arial"/>
              <a:sym typeface="Arial"/>
            </a:endParaRPr>
          </a:p>
          <a:p>
            <a:pPr indent="0" lvl="0" marL="0" rtl="0" algn="l">
              <a:lnSpc>
                <a:spcPct val="115000"/>
              </a:lnSpc>
              <a:spcBef>
                <a:spcPts val="1200"/>
              </a:spcBef>
              <a:spcAft>
                <a:spcPts val="0"/>
              </a:spcAft>
              <a:buSzPct val="325000"/>
              <a:buNone/>
            </a:pPr>
            <a:r>
              <a:t/>
            </a:r>
            <a:endParaRPr b="1" sz="1600">
              <a:solidFill>
                <a:srgbClr val="013A73"/>
              </a:solidFill>
              <a:highlight>
                <a:srgbClr val="F4F4F4"/>
              </a:highlight>
              <a:latin typeface="Arial"/>
              <a:ea typeface="Arial"/>
              <a:cs typeface="Arial"/>
              <a:sym typeface="Arial"/>
            </a:endParaRPr>
          </a:p>
          <a:p>
            <a:pPr indent="0" lvl="0" marL="0" rtl="0" algn="l">
              <a:lnSpc>
                <a:spcPct val="115000"/>
              </a:lnSpc>
              <a:spcBef>
                <a:spcPts val="1200"/>
              </a:spcBef>
              <a:spcAft>
                <a:spcPts val="0"/>
              </a:spcAft>
              <a:buSzPct val="325000"/>
              <a:buNone/>
            </a:pPr>
            <a:r>
              <a:t/>
            </a:r>
            <a:endParaRPr b="1" sz="1600">
              <a:solidFill>
                <a:srgbClr val="013A73"/>
              </a:solidFill>
              <a:highlight>
                <a:srgbClr val="F4F4F4"/>
              </a:highlight>
              <a:latin typeface="Arial"/>
              <a:ea typeface="Arial"/>
              <a:cs typeface="Arial"/>
              <a:sym typeface="Arial"/>
            </a:endParaRPr>
          </a:p>
          <a:p>
            <a:pPr indent="0" lvl="0" marL="0" rtl="0" algn="l">
              <a:lnSpc>
                <a:spcPct val="115000"/>
              </a:lnSpc>
              <a:spcBef>
                <a:spcPts val="1200"/>
              </a:spcBef>
              <a:spcAft>
                <a:spcPts val="1200"/>
              </a:spcAft>
              <a:buSzPct val="385185"/>
              <a:buNone/>
            </a:pPr>
            <a:r>
              <a:t/>
            </a:r>
            <a:endParaRPr sz="1350">
              <a:solidFill>
                <a:srgbClr val="222222"/>
              </a:solidFill>
              <a:highlight>
                <a:srgbClr val="FFFFFF"/>
              </a:highlight>
              <a:latin typeface="Roboto"/>
              <a:ea typeface="Roboto"/>
              <a:cs typeface="Roboto"/>
              <a:sym typeface="Roboto"/>
            </a:endParaRPr>
          </a:p>
        </p:txBody>
      </p:sp>
      <p:sp>
        <p:nvSpPr>
          <p:cNvPr id="172" name="Google Shape;172;p30"/>
          <p:cNvSpPr txBox="1"/>
          <p:nvPr/>
        </p:nvSpPr>
        <p:spPr>
          <a:xfrm>
            <a:off x="3807125" y="3457175"/>
            <a:ext cx="5364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pic>
        <p:nvPicPr>
          <p:cNvPr id="173" name="Google Shape;173;p30"/>
          <p:cNvPicPr preferRelativeResize="0"/>
          <p:nvPr/>
        </p:nvPicPr>
        <p:blipFill>
          <a:blip r:embed="rId3">
            <a:alphaModFix/>
          </a:blip>
          <a:stretch>
            <a:fillRect/>
          </a:stretch>
        </p:blipFill>
        <p:spPr>
          <a:xfrm>
            <a:off x="5285554" y="695325"/>
            <a:ext cx="2519075" cy="1876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6"/>
          <p:cNvSpPr txBox="1"/>
          <p:nvPr>
            <p:ph idx="4294967295"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u="sng">
                <a:solidFill>
                  <a:srgbClr val="FF0000"/>
                </a:solidFill>
                <a:highlight>
                  <a:srgbClr val="FFFF00"/>
                </a:highlight>
              </a:rPr>
              <a:t>RESOURCES REFERRED:</a:t>
            </a:r>
            <a:endParaRPr b="1" i="1" u="sng">
              <a:solidFill>
                <a:srgbClr val="FF0000"/>
              </a:solidFill>
              <a:highlight>
                <a:srgbClr val="FFFF00"/>
              </a:highlight>
            </a:endParaRPr>
          </a:p>
        </p:txBody>
      </p:sp>
      <p:sp>
        <p:nvSpPr>
          <p:cNvPr id="431" name="Google Shape;431;p66"/>
          <p:cNvSpPr txBox="1"/>
          <p:nvPr>
            <p:ph idx="4294967295" type="body"/>
          </p:nvPr>
        </p:nvSpPr>
        <p:spPr>
          <a:xfrm>
            <a:off x="819150" y="1990725"/>
            <a:ext cx="7505700" cy="24480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lnSpc>
                <a:spcPct val="115000"/>
              </a:lnSpc>
              <a:spcBef>
                <a:spcPts val="0"/>
              </a:spcBef>
              <a:spcAft>
                <a:spcPts val="0"/>
              </a:spcAft>
              <a:buSzPct val="40625"/>
              <a:buNone/>
            </a:pPr>
            <a:r>
              <a:rPr lang="en" u="sng">
                <a:solidFill>
                  <a:schemeClr val="hlink"/>
                </a:solidFill>
                <a:hlinkClick r:id="rId3"/>
              </a:rPr>
              <a:t>https://www.nature.com/articles/s41598-022-04835-6#Sec3</a:t>
            </a:r>
            <a:endParaRPr/>
          </a:p>
          <a:p>
            <a:pPr indent="0" lvl="0" marL="0" rtl="0" algn="l">
              <a:lnSpc>
                <a:spcPct val="115000"/>
              </a:lnSpc>
              <a:spcBef>
                <a:spcPts val="1200"/>
              </a:spcBef>
              <a:spcAft>
                <a:spcPts val="0"/>
              </a:spcAft>
              <a:buSzPct val="40625"/>
              <a:buNone/>
            </a:pPr>
            <a:r>
              <a:rPr lang="en" u="sng">
                <a:solidFill>
                  <a:schemeClr val="hlink"/>
                </a:solidFill>
                <a:hlinkClick r:id="rId4"/>
              </a:rPr>
              <a:t>https://www.ncbi.nlm.nih.gov/geo/query/acc.cgi?acc=GSE28497</a:t>
            </a:r>
            <a:endParaRPr/>
          </a:p>
          <a:p>
            <a:pPr indent="0" lvl="0" marL="0" rtl="0" algn="l">
              <a:lnSpc>
                <a:spcPct val="115000"/>
              </a:lnSpc>
              <a:spcBef>
                <a:spcPts val="1200"/>
              </a:spcBef>
              <a:spcAft>
                <a:spcPts val="0"/>
              </a:spcAft>
              <a:buSzPct val="40625"/>
              <a:buNone/>
            </a:pPr>
            <a:r>
              <a:rPr lang="en" u="sng">
                <a:solidFill>
                  <a:schemeClr val="hlink"/>
                </a:solidFill>
                <a:hlinkClick r:id="rId5"/>
              </a:rPr>
              <a:t>https://www.pennmedicine.org/cancer/types-of-cancer/leukemia/types-of-leukemia</a:t>
            </a:r>
            <a:endParaRPr/>
          </a:p>
          <a:p>
            <a:pPr indent="0" lvl="0" marL="0" rtl="0" algn="l">
              <a:lnSpc>
                <a:spcPct val="115000"/>
              </a:lnSpc>
              <a:spcBef>
                <a:spcPts val="1200"/>
              </a:spcBef>
              <a:spcAft>
                <a:spcPts val="0"/>
              </a:spcAft>
              <a:buSzPct val="32215"/>
              <a:buNone/>
            </a:pPr>
            <a:r>
              <a:rPr lang="en" sz="4035" u="sng">
                <a:solidFill>
                  <a:schemeClr val="accent5"/>
                </a:solidFill>
                <a:highlight>
                  <a:schemeClr val="lt1"/>
                </a:highlight>
                <a:latin typeface="Roboto"/>
                <a:ea typeface="Roboto"/>
                <a:cs typeface="Roboto"/>
                <a:sym typeface="Roboto"/>
                <a:hlinkClick r:id="rId6">
                  <a:extLst>
                    <a:ext uri="{A12FA001-AC4F-418D-AE19-62706E023703}">
                      <ahyp:hlinkClr val="tx"/>
                    </a:ext>
                  </a:extLst>
                </a:hlinkClick>
              </a:rPr>
              <a:t>https://www.ncbi.nlm.nih.gov/geo/query/acc.cgi?acc=GSE9476</a:t>
            </a:r>
            <a:endParaRPr sz="3147">
              <a:solidFill>
                <a:srgbClr val="222222"/>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ct val="40625"/>
              <a:buNone/>
            </a:pPr>
            <a:r>
              <a:t/>
            </a:r>
            <a:endParaRPr/>
          </a:p>
          <a:p>
            <a:pPr indent="0" lvl="0" marL="0" rtl="0" algn="l">
              <a:lnSpc>
                <a:spcPct val="115000"/>
              </a:lnSpc>
              <a:spcBef>
                <a:spcPts val="1200"/>
              </a:spcBef>
              <a:spcAft>
                <a:spcPts val="1200"/>
              </a:spcAft>
              <a:buSzPct val="40625"/>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179" name="Google Shape;179;p31"/>
          <p:cNvSpPr txBox="1"/>
          <p:nvPr/>
        </p:nvSpPr>
        <p:spPr>
          <a:xfrm>
            <a:off x="819150" y="3163600"/>
            <a:ext cx="7797600" cy="11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p:txBody>
      </p:sp>
      <p:sp>
        <p:nvSpPr>
          <p:cNvPr id="180" name="Google Shape;180;p31"/>
          <p:cNvSpPr txBox="1"/>
          <p:nvPr/>
        </p:nvSpPr>
        <p:spPr>
          <a:xfrm>
            <a:off x="3807125" y="3457175"/>
            <a:ext cx="5364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pic>
        <p:nvPicPr>
          <p:cNvPr id="181" name="Google Shape;181;p31"/>
          <p:cNvPicPr preferRelativeResize="0"/>
          <p:nvPr/>
        </p:nvPicPr>
        <p:blipFill>
          <a:blip r:embed="rId3">
            <a:alphaModFix/>
          </a:blip>
          <a:stretch>
            <a:fillRect/>
          </a:stretch>
        </p:blipFill>
        <p:spPr>
          <a:xfrm>
            <a:off x="344800" y="965825"/>
            <a:ext cx="8534400" cy="377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457200" y="205979"/>
            <a:ext cx="8229600" cy="857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b="1" i="1" lang="en" sz="2400">
                <a:solidFill>
                  <a:srgbClr val="FF0000"/>
                </a:solidFill>
                <a:highlight>
                  <a:srgbClr val="FFFF00"/>
                </a:highlight>
              </a:rPr>
              <a:t>Problem Statement:</a:t>
            </a:r>
            <a:endParaRPr b="1" i="1" sz="2400">
              <a:solidFill>
                <a:srgbClr val="FF0000"/>
              </a:solidFill>
              <a:highlight>
                <a:srgbClr val="FFFF00"/>
              </a:highlight>
            </a:endParaRPr>
          </a:p>
        </p:txBody>
      </p:sp>
      <p:sp>
        <p:nvSpPr>
          <p:cNvPr id="187" name="Google Shape;187;p32"/>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188" name="Google Shape;188;p32"/>
          <p:cNvSpPr txBox="1"/>
          <p:nvPr/>
        </p:nvSpPr>
        <p:spPr>
          <a:xfrm>
            <a:off x="819150" y="3163600"/>
            <a:ext cx="7797600" cy="11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p:txBody>
      </p:sp>
      <p:sp>
        <p:nvSpPr>
          <p:cNvPr id="189" name="Google Shape;189;p32"/>
          <p:cNvSpPr txBox="1"/>
          <p:nvPr>
            <p:ph idx="4294967295" type="body"/>
          </p:nvPr>
        </p:nvSpPr>
        <p:spPr>
          <a:xfrm>
            <a:off x="297450" y="2784850"/>
            <a:ext cx="8549100" cy="2150700"/>
          </a:xfrm>
          <a:prstGeom prst="rect">
            <a:avLst/>
          </a:prstGeom>
          <a:noFill/>
          <a:ln>
            <a:noFill/>
          </a:ln>
        </p:spPr>
        <p:txBody>
          <a:bodyPr anchorCtr="0" anchor="t" bIns="91425" lIns="91425" spcFirstLastPara="1" rIns="91425" wrap="square" tIns="91425">
            <a:normAutofit fontScale="25000" lnSpcReduction="20000"/>
          </a:bodyPr>
          <a:lstStyle/>
          <a:p>
            <a:pPr indent="-315522" lvl="0" marL="457200" rtl="0" algn="l">
              <a:lnSpc>
                <a:spcPct val="115000"/>
              </a:lnSpc>
              <a:spcBef>
                <a:spcPts val="0"/>
              </a:spcBef>
              <a:spcAft>
                <a:spcPts val="0"/>
              </a:spcAft>
              <a:buSzPct val="100921"/>
              <a:buChar char="●"/>
            </a:pPr>
            <a:r>
              <a:rPr b="1" lang="en" sz="5425">
                <a:solidFill>
                  <a:srgbClr val="222222"/>
                </a:solidFill>
                <a:highlight>
                  <a:srgbClr val="FFFFFF"/>
                </a:highlight>
                <a:latin typeface="Roboto"/>
                <a:ea typeface="Roboto"/>
                <a:cs typeface="Roboto"/>
                <a:sym typeface="Roboto"/>
              </a:rPr>
              <a:t>Despite advances in medical science, leukemia remains a significant health challenge worldwide, characterized by diverse subtypes and variable patient outcomes.</a:t>
            </a:r>
            <a:endParaRPr b="1" sz="5425">
              <a:solidFill>
                <a:srgbClr val="222222"/>
              </a:solidFill>
              <a:highlight>
                <a:srgbClr val="FFFFFF"/>
              </a:highlight>
              <a:latin typeface="Roboto"/>
              <a:ea typeface="Roboto"/>
              <a:cs typeface="Roboto"/>
              <a:sym typeface="Roboto"/>
            </a:endParaRPr>
          </a:p>
          <a:p>
            <a:pPr indent="0" lvl="0" marL="342900" rtl="0" algn="l">
              <a:lnSpc>
                <a:spcPct val="115000"/>
              </a:lnSpc>
              <a:spcBef>
                <a:spcPts val="0"/>
              </a:spcBef>
              <a:spcAft>
                <a:spcPts val="0"/>
              </a:spcAft>
              <a:buNone/>
            </a:pPr>
            <a:r>
              <a:t/>
            </a:r>
            <a:endParaRPr b="1" sz="5425">
              <a:solidFill>
                <a:srgbClr val="222222"/>
              </a:solidFill>
              <a:highlight>
                <a:srgbClr val="FFFFFF"/>
              </a:highlight>
              <a:latin typeface="Roboto"/>
              <a:ea typeface="Roboto"/>
              <a:cs typeface="Roboto"/>
              <a:sym typeface="Roboto"/>
            </a:endParaRPr>
          </a:p>
          <a:p>
            <a:pPr indent="-315522" lvl="0" marL="457200" rtl="0" algn="l">
              <a:lnSpc>
                <a:spcPct val="115000"/>
              </a:lnSpc>
              <a:spcBef>
                <a:spcPts val="0"/>
              </a:spcBef>
              <a:spcAft>
                <a:spcPts val="0"/>
              </a:spcAft>
              <a:buSzPct val="100921"/>
              <a:buChar char="●"/>
            </a:pPr>
            <a:r>
              <a:rPr b="1" lang="en" sz="5425">
                <a:solidFill>
                  <a:srgbClr val="222222"/>
                </a:solidFill>
                <a:highlight>
                  <a:srgbClr val="FFFFFF"/>
                </a:highlight>
                <a:latin typeface="Roboto"/>
                <a:ea typeface="Roboto"/>
                <a:cs typeface="Roboto"/>
                <a:sym typeface="Roboto"/>
              </a:rPr>
              <a:t>The diagnosis process is costly and time-consuming involving medical experts and several tests. Thus, an automatic diagnosis system for its accurate prediction is of significant importance. </a:t>
            </a:r>
            <a:endParaRPr b="1" sz="5425">
              <a:solidFill>
                <a:srgbClr val="222222"/>
              </a:solidFill>
              <a:highlight>
                <a:srgbClr val="FFFFFF"/>
              </a:highlight>
              <a:latin typeface="Roboto"/>
              <a:ea typeface="Roboto"/>
              <a:cs typeface="Roboto"/>
              <a:sym typeface="Roboto"/>
            </a:endParaRPr>
          </a:p>
          <a:p>
            <a:pPr indent="0" lvl="0" marL="342900" rtl="0" algn="l">
              <a:lnSpc>
                <a:spcPct val="115000"/>
              </a:lnSpc>
              <a:spcBef>
                <a:spcPts val="0"/>
              </a:spcBef>
              <a:spcAft>
                <a:spcPts val="0"/>
              </a:spcAft>
              <a:buNone/>
            </a:pPr>
            <a:r>
              <a:t/>
            </a:r>
            <a:endParaRPr b="1" sz="5425">
              <a:solidFill>
                <a:srgbClr val="222222"/>
              </a:solidFill>
              <a:highlight>
                <a:srgbClr val="FFFFFF"/>
              </a:highlight>
              <a:latin typeface="Roboto"/>
              <a:ea typeface="Roboto"/>
              <a:cs typeface="Roboto"/>
              <a:sym typeface="Roboto"/>
            </a:endParaRPr>
          </a:p>
          <a:p>
            <a:pPr indent="-314728" lvl="0" marL="457200" rtl="0" algn="l">
              <a:lnSpc>
                <a:spcPct val="115000"/>
              </a:lnSpc>
              <a:spcBef>
                <a:spcPts val="0"/>
              </a:spcBef>
              <a:spcAft>
                <a:spcPts val="0"/>
              </a:spcAft>
              <a:buClr>
                <a:srgbClr val="222222"/>
              </a:buClr>
              <a:buSzPct val="100000"/>
              <a:buFont typeface="Roboto"/>
              <a:buChar char="●"/>
            </a:pPr>
            <a:r>
              <a:rPr b="1" lang="en" sz="5425">
                <a:solidFill>
                  <a:srgbClr val="222222"/>
                </a:solidFill>
                <a:highlight>
                  <a:srgbClr val="FFFFFF"/>
                </a:highlight>
                <a:latin typeface="Roboto"/>
                <a:ea typeface="Roboto"/>
                <a:cs typeface="Roboto"/>
                <a:sym typeface="Roboto"/>
              </a:rPr>
              <a:t>Traditional diagnostic methods can sometimes be invasive, costly, and time-consuming. Furthermore, they may not always provide the comprehensive molecular insights needed for personalized treatment strategies.</a:t>
            </a:r>
            <a:endParaRPr b="1" sz="5425">
              <a:solidFill>
                <a:srgbClr val="222222"/>
              </a:solidFill>
              <a:highlight>
                <a:srgbClr val="FFFFFF"/>
              </a:highlight>
              <a:latin typeface="Roboto"/>
              <a:ea typeface="Roboto"/>
              <a:cs typeface="Roboto"/>
              <a:sym typeface="Roboto"/>
            </a:endParaRPr>
          </a:p>
          <a:p>
            <a:pPr indent="-250825" lvl="0" marL="457200" rtl="0" algn="l">
              <a:lnSpc>
                <a:spcPct val="115000"/>
              </a:lnSpc>
              <a:spcBef>
                <a:spcPts val="0"/>
              </a:spcBef>
              <a:spcAft>
                <a:spcPts val="0"/>
              </a:spcAft>
              <a:buClr>
                <a:schemeClr val="dk1"/>
              </a:buClr>
              <a:buSzPct val="100000"/>
              <a:buChar char="●"/>
            </a:pPr>
            <a:r>
              <a:t/>
            </a:r>
            <a:endParaRPr b="1" sz="1400"/>
          </a:p>
          <a:p>
            <a:pPr indent="-250031" lvl="0" marL="457200" rtl="0" algn="l">
              <a:lnSpc>
                <a:spcPct val="115000"/>
              </a:lnSpc>
              <a:spcBef>
                <a:spcPts val="0"/>
              </a:spcBef>
              <a:spcAft>
                <a:spcPts val="0"/>
              </a:spcAft>
              <a:buClr>
                <a:schemeClr val="dk1"/>
              </a:buClr>
              <a:buSzPct val="100000"/>
              <a:buFont typeface="Roboto"/>
              <a:buChar char="●"/>
            </a:pPr>
            <a:r>
              <a:t/>
            </a:r>
            <a:endParaRPr sz="1350">
              <a:solidFill>
                <a:srgbClr val="222222"/>
              </a:solidFill>
              <a:highlight>
                <a:srgbClr val="FFFFFF"/>
              </a:highlight>
              <a:latin typeface="Roboto"/>
              <a:ea typeface="Roboto"/>
              <a:cs typeface="Roboto"/>
              <a:sym typeface="Roboto"/>
            </a:endParaRPr>
          </a:p>
        </p:txBody>
      </p:sp>
      <p:sp>
        <p:nvSpPr>
          <p:cNvPr id="190" name="Google Shape;190;p32"/>
          <p:cNvSpPr txBox="1"/>
          <p:nvPr/>
        </p:nvSpPr>
        <p:spPr>
          <a:xfrm>
            <a:off x="3807125" y="3457175"/>
            <a:ext cx="5364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pic>
        <p:nvPicPr>
          <p:cNvPr id="191" name="Google Shape;191;p32"/>
          <p:cNvPicPr preferRelativeResize="0"/>
          <p:nvPr/>
        </p:nvPicPr>
        <p:blipFill>
          <a:blip r:embed="rId3">
            <a:alphaModFix/>
          </a:blip>
          <a:stretch>
            <a:fillRect/>
          </a:stretch>
        </p:blipFill>
        <p:spPr>
          <a:xfrm>
            <a:off x="989375" y="855887"/>
            <a:ext cx="6813774" cy="177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819150" y="0"/>
            <a:ext cx="7505700" cy="954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rgbClr val="000000"/>
              </a:buClr>
              <a:buSzPts val="3000"/>
              <a:buFont typeface="Arial"/>
              <a:buNone/>
            </a:pPr>
            <a:r>
              <a:rPr b="1" i="1" lang="en" sz="2400">
                <a:solidFill>
                  <a:srgbClr val="FF0000"/>
                </a:solidFill>
                <a:highlight>
                  <a:srgbClr val="FFFF00"/>
                </a:highlight>
              </a:rPr>
              <a:t>Problem Statement:</a:t>
            </a:r>
            <a:endParaRPr/>
          </a:p>
        </p:txBody>
      </p:sp>
      <p:pic>
        <p:nvPicPr>
          <p:cNvPr id="197" name="Google Shape;197;p33"/>
          <p:cNvPicPr preferRelativeResize="0"/>
          <p:nvPr/>
        </p:nvPicPr>
        <p:blipFill>
          <a:blip r:embed="rId3">
            <a:alphaModFix/>
          </a:blip>
          <a:stretch>
            <a:fillRect/>
          </a:stretch>
        </p:blipFill>
        <p:spPr>
          <a:xfrm>
            <a:off x="327250" y="1091900"/>
            <a:ext cx="3629025" cy="3542824"/>
          </a:xfrm>
          <a:prstGeom prst="rect">
            <a:avLst/>
          </a:prstGeom>
          <a:noFill/>
          <a:ln>
            <a:noFill/>
          </a:ln>
        </p:spPr>
      </p:pic>
      <p:pic>
        <p:nvPicPr>
          <p:cNvPr id="198" name="Google Shape;198;p33"/>
          <p:cNvPicPr preferRelativeResize="0"/>
          <p:nvPr/>
        </p:nvPicPr>
        <p:blipFill>
          <a:blip r:embed="rId4">
            <a:alphaModFix/>
          </a:blip>
          <a:stretch>
            <a:fillRect/>
          </a:stretch>
        </p:blipFill>
        <p:spPr>
          <a:xfrm>
            <a:off x="4526150" y="968025"/>
            <a:ext cx="4501975" cy="40794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idx="4294967295" type="title"/>
          </p:nvPr>
        </p:nvSpPr>
        <p:spPr>
          <a:xfrm>
            <a:off x="549050" y="5755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sz="3500">
                <a:solidFill>
                  <a:srgbClr val="FF0000"/>
                </a:solidFill>
                <a:highlight>
                  <a:srgbClr val="FFFF00"/>
                </a:highlight>
              </a:rPr>
              <a:t>Possible solution:</a:t>
            </a:r>
            <a:endParaRPr b="1" i="1" sz="3500">
              <a:solidFill>
                <a:srgbClr val="FF0000"/>
              </a:solidFill>
              <a:highlight>
                <a:srgbClr val="FFFF00"/>
              </a:highlight>
            </a:endParaRPr>
          </a:p>
        </p:txBody>
      </p:sp>
      <p:sp>
        <p:nvSpPr>
          <p:cNvPr id="204" name="Google Shape;204;p34"/>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205" name="Google Shape;205;p34"/>
          <p:cNvSpPr txBox="1"/>
          <p:nvPr/>
        </p:nvSpPr>
        <p:spPr>
          <a:xfrm>
            <a:off x="819150" y="3163600"/>
            <a:ext cx="7797600" cy="11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p:txBody>
      </p:sp>
      <p:sp>
        <p:nvSpPr>
          <p:cNvPr id="206" name="Google Shape;206;p34"/>
          <p:cNvSpPr txBox="1"/>
          <p:nvPr>
            <p:ph idx="4294967295" type="body"/>
          </p:nvPr>
        </p:nvSpPr>
        <p:spPr>
          <a:xfrm>
            <a:off x="297450" y="1614625"/>
            <a:ext cx="8549100" cy="3271500"/>
          </a:xfrm>
          <a:prstGeom prst="rect">
            <a:avLst/>
          </a:prstGeom>
          <a:noFill/>
          <a:ln>
            <a:noFill/>
          </a:ln>
        </p:spPr>
        <p:txBody>
          <a:bodyPr anchorCtr="0" anchor="t" bIns="91425" lIns="91425" spcFirstLastPara="1" rIns="91425" wrap="square" tIns="91425">
            <a:normAutofit fontScale="92500" lnSpcReduction="20000"/>
          </a:bodyPr>
          <a:lstStyle/>
          <a:p>
            <a:pPr indent="-310865" lvl="0" marL="457200" rtl="0" algn="l">
              <a:lnSpc>
                <a:spcPct val="115000"/>
              </a:lnSpc>
              <a:spcBef>
                <a:spcPts val="0"/>
              </a:spcBef>
              <a:spcAft>
                <a:spcPts val="0"/>
              </a:spcAft>
              <a:buSzPct val="103703"/>
              <a:buChar char="●"/>
            </a:pPr>
            <a:r>
              <a:rPr b="1" lang="en" sz="1350">
                <a:solidFill>
                  <a:srgbClr val="222222"/>
                </a:solidFill>
                <a:highlight>
                  <a:srgbClr val="FFFFFF"/>
                </a:highlight>
                <a:latin typeface="Roboto"/>
                <a:ea typeface="Roboto"/>
                <a:cs typeface="Roboto"/>
                <a:sym typeface="Roboto"/>
              </a:rPr>
              <a:t>The leading cause of cancer is present in the mutation in our genome.So we can use the gene expression data,genomics,transcriptome analysis for early detection of leukemia cells.</a:t>
            </a:r>
            <a:endParaRPr b="1" sz="1350">
              <a:solidFill>
                <a:srgbClr val="222222"/>
              </a:solidFill>
              <a:highlight>
                <a:srgbClr val="FFFFFF"/>
              </a:highlight>
              <a:latin typeface="Roboto"/>
              <a:ea typeface="Roboto"/>
              <a:cs typeface="Roboto"/>
              <a:sym typeface="Roboto"/>
            </a:endParaRPr>
          </a:p>
          <a:p>
            <a:pPr indent="0" lvl="0" marL="342900" rtl="0" algn="l">
              <a:lnSpc>
                <a:spcPct val="115000"/>
              </a:lnSpc>
              <a:spcBef>
                <a:spcPts val="0"/>
              </a:spcBef>
              <a:spcAft>
                <a:spcPts val="0"/>
              </a:spcAft>
              <a:buNone/>
            </a:pPr>
            <a:r>
              <a:t/>
            </a:r>
            <a:endParaRPr b="1" sz="1350">
              <a:solidFill>
                <a:srgbClr val="222222"/>
              </a:solidFill>
              <a:highlight>
                <a:srgbClr val="FFFFFF"/>
              </a:highlight>
              <a:latin typeface="Roboto"/>
              <a:ea typeface="Roboto"/>
              <a:cs typeface="Roboto"/>
              <a:sym typeface="Roboto"/>
            </a:endParaRPr>
          </a:p>
          <a:p>
            <a:pPr indent="-310865" lvl="0" marL="457200" rtl="0" algn="l">
              <a:lnSpc>
                <a:spcPct val="115000"/>
              </a:lnSpc>
              <a:spcBef>
                <a:spcPts val="0"/>
              </a:spcBef>
              <a:spcAft>
                <a:spcPts val="0"/>
              </a:spcAft>
              <a:buSzPct val="103703"/>
              <a:buChar char="●"/>
            </a:pPr>
            <a:r>
              <a:rPr b="1" lang="en" sz="1350">
                <a:solidFill>
                  <a:srgbClr val="222222"/>
                </a:solidFill>
                <a:highlight>
                  <a:srgbClr val="FFFFFF"/>
                </a:highlight>
                <a:latin typeface="Roboto"/>
                <a:ea typeface="Roboto"/>
                <a:cs typeface="Roboto"/>
                <a:sym typeface="Roboto"/>
              </a:rPr>
              <a:t>One potential solution is by Diagnosis of blood cancer using leukemia microarray gene data and machine learning or statistical approach .</a:t>
            </a:r>
            <a:endParaRPr b="1" sz="1350">
              <a:solidFill>
                <a:srgbClr val="222222"/>
              </a:solidFill>
              <a:highlight>
                <a:srgbClr val="FFFFFF"/>
              </a:highlight>
              <a:latin typeface="Roboto"/>
              <a:ea typeface="Roboto"/>
              <a:cs typeface="Roboto"/>
              <a:sym typeface="Roboto"/>
            </a:endParaRPr>
          </a:p>
          <a:p>
            <a:pPr indent="0" lvl="0" marL="342900" rtl="0" algn="l">
              <a:lnSpc>
                <a:spcPct val="115000"/>
              </a:lnSpc>
              <a:spcBef>
                <a:spcPts val="0"/>
              </a:spcBef>
              <a:spcAft>
                <a:spcPts val="0"/>
              </a:spcAft>
              <a:buNone/>
            </a:pPr>
            <a:r>
              <a:t/>
            </a:r>
            <a:endParaRPr b="1" sz="1350">
              <a:solidFill>
                <a:srgbClr val="222222"/>
              </a:solidFill>
              <a:highlight>
                <a:srgbClr val="FFFFFF"/>
              </a:highlight>
              <a:latin typeface="Roboto"/>
              <a:ea typeface="Roboto"/>
              <a:cs typeface="Roboto"/>
              <a:sym typeface="Roboto"/>
            </a:endParaRPr>
          </a:p>
          <a:p>
            <a:pPr indent="-310865" lvl="0" marL="457200" rtl="0" algn="l">
              <a:lnSpc>
                <a:spcPct val="115000"/>
              </a:lnSpc>
              <a:spcBef>
                <a:spcPts val="0"/>
              </a:spcBef>
              <a:spcAft>
                <a:spcPts val="0"/>
              </a:spcAft>
              <a:buSzPct val="103703"/>
              <a:buChar char="●"/>
            </a:pPr>
            <a:r>
              <a:rPr b="1" lang="en" sz="1350">
                <a:solidFill>
                  <a:srgbClr val="222222"/>
                </a:solidFill>
                <a:highlight>
                  <a:srgbClr val="FFFFFF"/>
                </a:highlight>
                <a:latin typeface="Roboto"/>
                <a:ea typeface="Roboto"/>
                <a:cs typeface="Roboto"/>
                <a:sym typeface="Roboto"/>
              </a:rPr>
              <a:t>In this method we would use the gene expression data from Gene Expression Omnibus(GEO) - NCBI. </a:t>
            </a:r>
            <a:r>
              <a:rPr b="1" lang="en" sz="1350" u="sng">
                <a:solidFill>
                  <a:schemeClr val="hlink"/>
                </a:solidFill>
                <a:highlight>
                  <a:srgbClr val="FFFFFF"/>
                </a:highlight>
                <a:latin typeface="Roboto"/>
                <a:ea typeface="Roboto"/>
                <a:cs typeface="Roboto"/>
                <a:sym typeface="Roboto"/>
                <a:hlinkClick r:id="rId3"/>
              </a:rPr>
              <a:t>https://www.ncbi.nlm.nih.gov/geo/ </a:t>
            </a:r>
            <a:endParaRPr b="1" sz="1350">
              <a:solidFill>
                <a:srgbClr val="222222"/>
              </a:solidFill>
              <a:highlight>
                <a:srgbClr val="FFFFFF"/>
              </a:highlight>
              <a:latin typeface="Roboto"/>
              <a:ea typeface="Roboto"/>
              <a:cs typeface="Roboto"/>
              <a:sym typeface="Roboto"/>
            </a:endParaRPr>
          </a:p>
          <a:p>
            <a:pPr indent="-310585" lvl="0" marL="457200" rtl="0" algn="l">
              <a:lnSpc>
                <a:spcPct val="115000"/>
              </a:lnSpc>
              <a:spcBef>
                <a:spcPts val="0"/>
              </a:spcBef>
              <a:spcAft>
                <a:spcPts val="0"/>
              </a:spcAft>
              <a:buSzPct val="109911"/>
              <a:buChar char="●"/>
            </a:pPr>
            <a:r>
              <a:rPr lang="en" sz="1226" u="sng">
                <a:solidFill>
                  <a:schemeClr val="accent5"/>
                </a:solidFill>
                <a:hlinkClick r:id="rId4">
                  <a:extLst>
                    <a:ext uri="{A12FA001-AC4F-418D-AE19-62706E023703}">
                      <ahyp:hlinkClr val="tx"/>
                    </a:ext>
                  </a:extLst>
                </a:hlinkClick>
              </a:rPr>
              <a:t>https://www.ncbi.nlm.nih.gov/geo/query/acc.cgi?acc=GSE28497</a:t>
            </a:r>
            <a:r>
              <a:rPr b="1" lang="en" sz="1350" u="sng">
                <a:solidFill>
                  <a:schemeClr val="accent5"/>
                </a:solidFill>
                <a:highlight>
                  <a:schemeClr val="lt1"/>
                </a:highlight>
                <a:latin typeface="Roboto"/>
                <a:ea typeface="Roboto"/>
                <a:cs typeface="Roboto"/>
                <a:sym typeface="Roboto"/>
                <a:hlinkClick r:id="rId5">
                  <a:extLst>
                    <a:ext uri="{A12FA001-AC4F-418D-AE19-62706E023703}">
                      <ahyp:hlinkClr val="tx"/>
                    </a:ext>
                  </a:extLst>
                </a:hlinkClick>
              </a:rPr>
              <a:t> </a:t>
            </a:r>
            <a:r>
              <a:rPr b="1" lang="en" sz="1350">
                <a:solidFill>
                  <a:srgbClr val="222222"/>
                </a:solidFill>
                <a:highlight>
                  <a:schemeClr val="lt1"/>
                </a:highlight>
                <a:latin typeface="Roboto"/>
                <a:ea typeface="Roboto"/>
                <a:cs typeface="Roboto"/>
                <a:sym typeface="Roboto"/>
              </a:rPr>
              <a:t> and </a:t>
            </a:r>
            <a:r>
              <a:rPr lang="en" sz="1205" u="sng">
                <a:solidFill>
                  <a:schemeClr val="accent5"/>
                </a:solidFill>
                <a:highlight>
                  <a:schemeClr val="lt1"/>
                </a:highlight>
                <a:latin typeface="Roboto"/>
                <a:ea typeface="Roboto"/>
                <a:cs typeface="Roboto"/>
                <a:sym typeface="Roboto"/>
                <a:hlinkClick r:id="rId6">
                  <a:extLst>
                    <a:ext uri="{A12FA001-AC4F-418D-AE19-62706E023703}">
                      <ahyp:hlinkClr val="tx"/>
                    </a:ext>
                  </a:extLst>
                </a:hlinkClick>
              </a:rPr>
              <a:t>https://www.ncbi.nlm.nih.gov/geo/query/acc.cgi?acc=GSE9476</a:t>
            </a:r>
            <a:endParaRPr b="1" sz="1467">
              <a:solidFill>
                <a:srgbClr val="222222"/>
              </a:solidFill>
              <a:highlight>
                <a:schemeClr val="lt1"/>
              </a:highlight>
              <a:latin typeface="Roboto"/>
              <a:ea typeface="Roboto"/>
              <a:cs typeface="Roboto"/>
              <a:sym typeface="Roboto"/>
            </a:endParaRPr>
          </a:p>
          <a:p>
            <a:pPr indent="0" lvl="0" marL="342900" rtl="0" algn="l">
              <a:lnSpc>
                <a:spcPct val="115000"/>
              </a:lnSpc>
              <a:spcBef>
                <a:spcPts val="0"/>
              </a:spcBef>
              <a:spcAft>
                <a:spcPts val="0"/>
              </a:spcAft>
              <a:buNone/>
            </a:pPr>
            <a:r>
              <a:t/>
            </a:r>
            <a:endParaRPr b="1" sz="1350">
              <a:solidFill>
                <a:srgbClr val="222222"/>
              </a:solidFill>
              <a:highlight>
                <a:srgbClr val="FFFFFF"/>
              </a:highlight>
              <a:latin typeface="Roboto"/>
              <a:ea typeface="Roboto"/>
              <a:cs typeface="Roboto"/>
              <a:sym typeface="Roboto"/>
            </a:endParaRPr>
          </a:p>
          <a:p>
            <a:pPr indent="-307927" lvl="0" marL="457200" rtl="0" algn="l">
              <a:lnSpc>
                <a:spcPct val="115000"/>
              </a:lnSpc>
              <a:spcBef>
                <a:spcPts val="0"/>
              </a:spcBef>
              <a:spcAft>
                <a:spcPts val="0"/>
              </a:spcAft>
              <a:buClr>
                <a:srgbClr val="222222"/>
              </a:buClr>
              <a:buSzPct val="100000"/>
              <a:buFont typeface="Roboto"/>
              <a:buChar char="●"/>
            </a:pPr>
            <a:r>
              <a:rPr b="1" lang="en" sz="1350">
                <a:solidFill>
                  <a:srgbClr val="222222"/>
                </a:solidFill>
                <a:highlight>
                  <a:srgbClr val="FFFFFF"/>
                </a:highlight>
                <a:latin typeface="Roboto"/>
                <a:ea typeface="Roboto"/>
                <a:cs typeface="Roboto"/>
                <a:sym typeface="Roboto"/>
              </a:rPr>
              <a:t>We first would do feature engineering on our dataset to get the high quality data hence increasing the accuracy of the model.</a:t>
            </a:r>
            <a:endParaRPr b="1" sz="1350">
              <a:solidFill>
                <a:srgbClr val="222222"/>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b="1" sz="1350">
              <a:solidFill>
                <a:srgbClr val="222222"/>
              </a:solidFill>
              <a:highlight>
                <a:srgbClr val="FFFFFF"/>
              </a:highlight>
              <a:latin typeface="Roboto"/>
              <a:ea typeface="Roboto"/>
              <a:cs typeface="Roboto"/>
              <a:sym typeface="Roboto"/>
            </a:endParaRPr>
          </a:p>
          <a:p>
            <a:pPr indent="-307927" lvl="0" marL="457200" rtl="0" algn="l">
              <a:lnSpc>
                <a:spcPct val="115000"/>
              </a:lnSpc>
              <a:spcBef>
                <a:spcPts val="0"/>
              </a:spcBef>
              <a:spcAft>
                <a:spcPts val="0"/>
              </a:spcAft>
              <a:buClr>
                <a:srgbClr val="222222"/>
              </a:buClr>
              <a:buSzPct val="100000"/>
              <a:buFont typeface="Roboto"/>
              <a:buChar char="●"/>
            </a:pPr>
            <a:r>
              <a:rPr b="1" lang="en" sz="1350">
                <a:solidFill>
                  <a:srgbClr val="222222"/>
                </a:solidFill>
                <a:highlight>
                  <a:srgbClr val="FFFFFF"/>
                </a:highlight>
                <a:latin typeface="Roboto"/>
                <a:ea typeface="Roboto"/>
                <a:cs typeface="Roboto"/>
                <a:sym typeface="Roboto"/>
              </a:rPr>
              <a:t>Then we could use the statistical tools like K-nearest neighbour,Support vector machine,Linear discrimination analysis,T-test or ANOVA etc.for training our model which could be used for early diagnosis with  high accuracy.</a:t>
            </a:r>
            <a:endParaRPr sz="1350">
              <a:solidFill>
                <a:srgbClr val="222222"/>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idx="4294967295" type="title"/>
          </p:nvPr>
        </p:nvSpPr>
        <p:spPr>
          <a:xfrm>
            <a:off x="549050" y="5755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i="1" lang="en" sz="3500">
                <a:solidFill>
                  <a:srgbClr val="FF0000"/>
                </a:solidFill>
                <a:highlight>
                  <a:srgbClr val="FFFF00"/>
                </a:highlight>
              </a:rPr>
              <a:t>Possible solution:</a:t>
            </a:r>
            <a:endParaRPr b="1" i="1" sz="3500">
              <a:solidFill>
                <a:srgbClr val="FF0000"/>
              </a:solidFill>
              <a:highlight>
                <a:srgbClr val="FFFF00"/>
              </a:highlight>
            </a:endParaRPr>
          </a:p>
        </p:txBody>
      </p:sp>
      <p:sp>
        <p:nvSpPr>
          <p:cNvPr id="212" name="Google Shape;212;p35"/>
          <p:cNvSpPr txBox="1"/>
          <p:nvPr/>
        </p:nvSpPr>
        <p:spPr>
          <a:xfrm>
            <a:off x="3360900" y="3292775"/>
            <a:ext cx="581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Calibri"/>
              <a:ea typeface="Calibri"/>
              <a:cs typeface="Calibri"/>
              <a:sym typeface="Calibri"/>
            </a:endParaRPr>
          </a:p>
        </p:txBody>
      </p:sp>
      <p:sp>
        <p:nvSpPr>
          <p:cNvPr id="213" name="Google Shape;213;p35"/>
          <p:cNvSpPr txBox="1"/>
          <p:nvPr/>
        </p:nvSpPr>
        <p:spPr>
          <a:xfrm>
            <a:off x="819150" y="3163600"/>
            <a:ext cx="7797600" cy="111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Calibri"/>
              <a:ea typeface="Calibri"/>
              <a:cs typeface="Calibri"/>
              <a:sym typeface="Calibri"/>
            </a:endParaRPr>
          </a:p>
        </p:txBody>
      </p:sp>
      <p:sp>
        <p:nvSpPr>
          <p:cNvPr id="214" name="Google Shape;214;p35"/>
          <p:cNvSpPr txBox="1"/>
          <p:nvPr>
            <p:ph idx="4294967295" type="body"/>
          </p:nvPr>
        </p:nvSpPr>
        <p:spPr>
          <a:xfrm>
            <a:off x="297450" y="1614625"/>
            <a:ext cx="8549100" cy="3271500"/>
          </a:xfrm>
          <a:prstGeom prst="rect">
            <a:avLst/>
          </a:prstGeom>
          <a:noFill/>
          <a:ln>
            <a:noFill/>
          </a:ln>
        </p:spPr>
        <p:txBody>
          <a:bodyPr anchorCtr="0" anchor="t" bIns="91425" lIns="91425" spcFirstLastPara="1" rIns="91425" wrap="square" tIns="91425">
            <a:normAutofit/>
          </a:bodyPr>
          <a:lstStyle/>
          <a:p>
            <a:pPr indent="0" lvl="0" marL="0" rtl="0" algn="ctr">
              <a:lnSpc>
                <a:spcPct val="123000"/>
              </a:lnSpc>
              <a:spcBef>
                <a:spcPts val="1700"/>
              </a:spcBef>
              <a:spcAft>
                <a:spcPts val="0"/>
              </a:spcAft>
              <a:buNone/>
            </a:pPr>
            <a:r>
              <a:rPr b="1" i="1" lang="en" sz="1850">
                <a:solidFill>
                  <a:srgbClr val="000000"/>
                </a:solidFill>
                <a:highlight>
                  <a:srgbClr val="FFFFFF"/>
                </a:highlight>
                <a:latin typeface="Arial"/>
                <a:ea typeface="Arial"/>
                <a:cs typeface="Arial"/>
                <a:sym typeface="Arial"/>
              </a:rPr>
              <a:t>Pipeline for Cancer Detection on Microarray Data:</a:t>
            </a:r>
            <a:endParaRPr b="1" i="1" sz="1850">
              <a:solidFill>
                <a:srgbClr val="000000"/>
              </a:solidFill>
              <a:highlight>
                <a:srgbClr val="FFFFFF"/>
              </a:highlight>
              <a:latin typeface="Arial"/>
              <a:ea typeface="Arial"/>
              <a:cs typeface="Arial"/>
              <a:sym typeface="Arial"/>
            </a:endParaRPr>
          </a:p>
          <a:p>
            <a:pPr indent="0" lvl="0" marL="0" rtl="0" algn="l">
              <a:lnSpc>
                <a:spcPct val="115000"/>
              </a:lnSpc>
              <a:spcBef>
                <a:spcPts val="1700"/>
              </a:spcBef>
              <a:spcAft>
                <a:spcPts val="0"/>
              </a:spcAft>
              <a:buNone/>
            </a:pPr>
            <a:r>
              <a:t/>
            </a:r>
            <a:endParaRPr b="1" sz="1350">
              <a:solidFill>
                <a:srgbClr val="222222"/>
              </a:solidFill>
              <a:highlight>
                <a:srgbClr val="FFFFFF"/>
              </a:highlight>
              <a:latin typeface="Roboto"/>
              <a:ea typeface="Roboto"/>
              <a:cs typeface="Roboto"/>
              <a:sym typeface="Roboto"/>
            </a:endParaRPr>
          </a:p>
          <a:p>
            <a:pPr indent="-314356" lvl="0" marL="457200" rtl="0" algn="l">
              <a:lnSpc>
                <a:spcPct val="115000"/>
              </a:lnSpc>
              <a:spcBef>
                <a:spcPts val="0"/>
              </a:spcBef>
              <a:spcAft>
                <a:spcPts val="0"/>
              </a:spcAft>
              <a:buClr>
                <a:schemeClr val="dk1"/>
              </a:buClr>
              <a:buSzPts val="1350"/>
              <a:buFont typeface="Roboto"/>
              <a:buChar char="●"/>
            </a:pPr>
            <a:r>
              <a:t/>
            </a:r>
            <a:endParaRPr b="1" sz="1350">
              <a:solidFill>
                <a:srgbClr val="222222"/>
              </a:solidFill>
              <a:highlight>
                <a:srgbClr val="FFFFFF"/>
              </a:highlight>
              <a:latin typeface="Roboto"/>
              <a:ea typeface="Roboto"/>
              <a:cs typeface="Roboto"/>
              <a:sym typeface="Roboto"/>
            </a:endParaRPr>
          </a:p>
          <a:p>
            <a:pPr indent="-314356" lvl="0" marL="457200" rtl="0" algn="l">
              <a:lnSpc>
                <a:spcPct val="115000"/>
              </a:lnSpc>
              <a:spcBef>
                <a:spcPts val="0"/>
              </a:spcBef>
              <a:spcAft>
                <a:spcPts val="0"/>
              </a:spcAft>
              <a:buClr>
                <a:schemeClr val="dk1"/>
              </a:buClr>
              <a:buSzPts val="1350"/>
              <a:buFont typeface="Roboto"/>
              <a:buChar char="●"/>
            </a:pPr>
            <a:r>
              <a:t/>
            </a:r>
            <a:endParaRPr sz="1350">
              <a:solidFill>
                <a:srgbClr val="222222"/>
              </a:solidFill>
              <a:highlight>
                <a:srgbClr val="FFFFFF"/>
              </a:highlight>
              <a:latin typeface="Roboto"/>
              <a:ea typeface="Roboto"/>
              <a:cs typeface="Roboto"/>
              <a:sym typeface="Roboto"/>
            </a:endParaRPr>
          </a:p>
        </p:txBody>
      </p:sp>
      <p:sp>
        <p:nvSpPr>
          <p:cNvPr id="215" name="Google Shape;215;p35"/>
          <p:cNvSpPr txBox="1"/>
          <p:nvPr/>
        </p:nvSpPr>
        <p:spPr>
          <a:xfrm>
            <a:off x="1388050" y="33867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55CC"/>
                </a:solidFill>
                <a:highlight>
                  <a:srgbClr val="FFFFFF"/>
                </a:highlight>
                <a:uFill>
                  <a:noFill/>
                </a:uFill>
                <a:latin typeface="Roboto"/>
                <a:ea typeface="Roboto"/>
                <a:cs typeface="Roboto"/>
                <a:sym typeface="Roboto"/>
                <a:hlinkClick r:id="rId3">
                  <a:extLst>
                    <a:ext uri="{A12FA001-AC4F-418D-AE19-62706E023703}">
                      <ahyp:hlinkClr val="tx"/>
                    </a:ext>
                  </a:extLst>
                </a:hlinkClick>
              </a:rPr>
              <a:t>E</a:t>
            </a:r>
            <a:endParaRPr/>
          </a:p>
        </p:txBody>
      </p:sp>
      <p:pic>
        <p:nvPicPr>
          <p:cNvPr id="216" name="Google Shape;216;p35"/>
          <p:cNvPicPr preferRelativeResize="0"/>
          <p:nvPr/>
        </p:nvPicPr>
        <p:blipFill>
          <a:blip r:embed="rId4">
            <a:alphaModFix/>
          </a:blip>
          <a:stretch>
            <a:fillRect/>
          </a:stretch>
        </p:blipFill>
        <p:spPr>
          <a:xfrm>
            <a:off x="297450" y="2096900"/>
            <a:ext cx="8549100" cy="2776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